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60" r:id="rId17"/>
    <p:sldId id="273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8" r:id="rId43"/>
    <p:sldId id="309" r:id="rId44"/>
  </p:sldIdLst>
  <p:sldSz cx="9144000" cy="5143500" type="screen16x9"/>
  <p:notesSz cx="5143500" cy="9144000"/>
  <p:defaultTextStyle>
    <a:defPPr>
      <a:defRPr lang="de-DE"/>
    </a:defPPr>
    <a:lvl1pPr algn="l" defTabSz="342900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ヒラギノ角ゴ Pro W3"/>
        <a:cs typeface="+mn-cs"/>
      </a:defRPr>
    </a:lvl1pPr>
    <a:lvl2pPr marL="342900" indent="114300" algn="l" defTabSz="342900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ヒラギノ角ゴ Pro W3"/>
        <a:cs typeface="+mn-cs"/>
      </a:defRPr>
    </a:lvl2pPr>
    <a:lvl3pPr marL="685800" indent="228600" algn="l" defTabSz="342900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ヒラギノ角ゴ Pro W3"/>
        <a:cs typeface="+mn-cs"/>
      </a:defRPr>
    </a:lvl3pPr>
    <a:lvl4pPr marL="1028700" indent="342900" algn="l" defTabSz="342900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ヒラギノ角ゴ Pro W3"/>
        <a:cs typeface="+mn-cs"/>
      </a:defRPr>
    </a:lvl4pPr>
    <a:lvl5pPr marL="1371600" indent="457200" algn="l" defTabSz="342900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ヒラギノ角ゴ Pro W3"/>
        <a:cs typeface="+mn-cs"/>
      </a:defRPr>
    </a:lvl5pPr>
    <a:lvl6pPr marL="2286000" algn="l" defTabSz="914400">
      <a:defRPr>
        <a:solidFill>
          <a:schemeClr val="tx1"/>
        </a:solidFill>
        <a:latin typeface="Arial"/>
        <a:ea typeface="ヒラギノ角ゴ Pro W3"/>
        <a:cs typeface="+mn-cs"/>
      </a:defRPr>
    </a:lvl6pPr>
    <a:lvl7pPr marL="2743200" algn="l" defTabSz="914400">
      <a:defRPr>
        <a:solidFill>
          <a:schemeClr val="tx1"/>
        </a:solidFill>
        <a:latin typeface="Arial"/>
        <a:ea typeface="ヒラギノ角ゴ Pro W3"/>
        <a:cs typeface="+mn-cs"/>
      </a:defRPr>
    </a:lvl7pPr>
    <a:lvl8pPr marL="3200400" algn="l" defTabSz="914400">
      <a:defRPr>
        <a:solidFill>
          <a:schemeClr val="tx1"/>
        </a:solidFill>
        <a:latin typeface="Arial"/>
        <a:ea typeface="ヒラギノ角ゴ Pro W3"/>
        <a:cs typeface="+mn-cs"/>
      </a:defRPr>
    </a:lvl8pPr>
    <a:lvl9pPr marL="3657600" algn="l" defTabSz="914400">
      <a:defRPr>
        <a:solidFill>
          <a:schemeClr val="tx1"/>
        </a:solidFill>
        <a:latin typeface="Arial"/>
        <a:ea typeface="ヒラギノ角ゴ Pro W3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8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  <a:ea typeface="ヒラギノ角ゴ Pro W3"/>
              </a:defRPr>
            </a:lvl1pPr>
          </a:lstStyle>
          <a:p>
            <a:pPr>
              <a:defRPr/>
            </a:pPr>
            <a:fld id="{630D6349-8544-CA41-A487-4E2FCCB11E5D}" type="datetime1">
              <a:rPr lang="de-DE"/>
              <a:t>13.10.2019</a:t>
            </a:fld>
            <a:endParaRPr lang="de-DE"/>
          </a:p>
        </p:txBody>
      </p:sp>
      <p:sp>
        <p:nvSpPr>
          <p:cNvPr id="6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>
              <a:defRPr/>
            </a:pPr>
            <a:endParaRPr lang="de-DE"/>
          </a:p>
        </p:txBody>
      </p:sp>
      <p:sp>
        <p:nvSpPr>
          <p:cNvPr id="7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</a:defRPr>
            </a:lvl1pPr>
          </a:lstStyle>
          <a:p>
            <a:pPr>
              <a:defRPr/>
            </a:pPr>
            <a:fld id="{C33A32A8-9328-3044-8FB6-3ACB174E15A6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342900">
      <a:spcBef>
        <a:spcPts val="0"/>
      </a:spcBef>
      <a:spcAft>
        <a:spcPts val="0"/>
      </a:spcAft>
      <a:defRPr sz="900">
        <a:solidFill>
          <a:schemeClr val="tx1"/>
        </a:solidFill>
        <a:latin typeface="+mn-lt"/>
        <a:ea typeface="ヒラギノ角ゴ Pro W3"/>
        <a:cs typeface="ヒラギノ角ゴ Pro W3"/>
      </a:defRPr>
    </a:lvl1pPr>
    <a:lvl2pPr marL="342900" algn="l" defTabSz="342900">
      <a:spcBef>
        <a:spcPts val="0"/>
      </a:spcBef>
      <a:spcAft>
        <a:spcPts val="0"/>
      </a:spcAft>
      <a:defRPr sz="900">
        <a:solidFill>
          <a:schemeClr val="tx1"/>
        </a:solidFill>
        <a:latin typeface="+mn-lt"/>
        <a:ea typeface="ヒラギノ角ゴ Pro W3"/>
        <a:cs typeface="+mn-cs"/>
      </a:defRPr>
    </a:lvl2pPr>
    <a:lvl3pPr marL="685800" algn="l" defTabSz="342900">
      <a:spcBef>
        <a:spcPts val="0"/>
      </a:spcBef>
      <a:spcAft>
        <a:spcPts val="0"/>
      </a:spcAft>
      <a:defRPr sz="900">
        <a:solidFill>
          <a:schemeClr val="tx1"/>
        </a:solidFill>
        <a:latin typeface="+mn-lt"/>
        <a:ea typeface="Geneva"/>
        <a:cs typeface="Geneva"/>
      </a:defRPr>
    </a:lvl3pPr>
    <a:lvl4pPr marL="1028700" algn="l" defTabSz="342900">
      <a:spcBef>
        <a:spcPts val="0"/>
      </a:spcBef>
      <a:spcAft>
        <a:spcPts val="0"/>
      </a:spcAft>
      <a:defRPr sz="900">
        <a:solidFill>
          <a:schemeClr val="tx1"/>
        </a:solidFill>
        <a:latin typeface="+mn-lt"/>
        <a:ea typeface="Geneva"/>
        <a:cs typeface="+mn-cs"/>
      </a:defRPr>
    </a:lvl4pPr>
    <a:lvl5pPr marL="1371600" algn="l" defTabSz="342900">
      <a:spcBef>
        <a:spcPts val="0"/>
      </a:spcBef>
      <a:spcAft>
        <a:spcPts val="0"/>
      </a:spcAft>
      <a:defRPr sz="900">
        <a:solidFill>
          <a:schemeClr val="tx1"/>
        </a:solidFill>
        <a:latin typeface="+mn-lt"/>
        <a:ea typeface="Geneva"/>
        <a:cs typeface="+mn-cs"/>
      </a:defRPr>
    </a:lvl5pPr>
    <a:lvl6pPr marL="1714500" algn="l" defTabSz="342900">
      <a:defRPr sz="9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>
      <a:defRPr sz="9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>
      <a:defRPr sz="9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>
      <a:defRPr sz="9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Anzahl Erstis + Vertiefungen!  (für Gruppeneinteilung)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endParaRPr lang="de-DE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C33A32A8-9328-3044-8FB6-3ACB174E15A6}" type="slidenum">
              <a:rPr lang="de-DE"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b="1"/>
              <a:t>ZOW</a:t>
            </a:r>
            <a:endParaRPr/>
          </a:p>
          <a:p>
            <a:pPr>
              <a:defRPr/>
            </a:pPr>
            <a:r>
              <a:rPr lang="de-DE"/>
              <a:t>Anmeldung, Gruppeneinteilung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/>
              <a:t>Bändchen &amp; spontane Anmeldungen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 b="1"/>
              <a:t>fachschaftsintern</a:t>
            </a:r>
          </a:p>
          <a:p>
            <a:pPr>
              <a:defRPr/>
            </a:pPr>
            <a:r>
              <a:rPr lang="de-DE"/>
              <a:t>Wichtige Infos am Mittwoch und Donnerstag!</a:t>
            </a:r>
            <a:br>
              <a:rPr lang="de-DE"/>
            </a:br>
            <a:br>
              <a:rPr lang="de-DE"/>
            </a:br>
            <a:r>
              <a:rPr lang="de-DE"/>
              <a:t>Neue POs und Stundenplan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endParaRPr lang="de-DE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C33A32A8-9328-3044-8FB6-3ACB174E15A6}" type="slidenum">
              <a:rPr lang="de-DE"/>
              <a:t>4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Anzahl Erstis + Vertiefungen!  (für Gruppeneinteilung)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endParaRPr lang="de-DE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C33A32A8-9328-3044-8FB6-3ACB174E15A6}" type="slidenum">
              <a:rPr lang="de-DE"/>
              <a:t>18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Anzahl Erstis + Vertiefungen!  (für Gruppeneinteilung)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endParaRPr lang="de-DE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C33A32A8-9328-3044-8FB6-3ACB174E15A6}" type="slidenum">
              <a:rPr lang="de-DE"/>
              <a:t>20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Anzahl Erstis + Vertiefungen!  (für Gruppeneinteilung)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endParaRPr lang="de-DE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C33A32A8-9328-3044-8FB6-3ACB174E15A6}" type="slidenum">
              <a:rPr lang="de-DE"/>
              <a:t>22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Anzahl Erstis + Vertiefungen!  (für Gruppeneinteilung)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endParaRPr lang="de-DE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C33A32A8-9328-3044-8FB6-3ACB174E15A6}" type="slidenum">
              <a:rPr lang="de-DE"/>
              <a:t>24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Anzahl Erstis + Vertiefungen!  (für Gruppeneinteilung)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endParaRPr lang="de-DE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C33A32A8-9328-3044-8FB6-3ACB174E15A6}" type="slidenum">
              <a:rPr lang="de-DE"/>
              <a:t>29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Anzahl Erstis + Vertiefungen!  (für Gruppeneinteilung)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endParaRPr lang="de-DE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C33A32A8-9328-3044-8FB6-3ACB174E15A6}" type="slidenum">
              <a:rPr lang="de-DE"/>
              <a:t>43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4" descr="Beiger Hintergrund"/>
          <p:cNvSpPr/>
          <p:nvPr userDrawn="1"/>
        </p:nvSpPr>
        <p:spPr bwMode="auto">
          <a:xfrm>
            <a:off x="201613" y="3222593"/>
            <a:ext cx="6669088" cy="1725643"/>
          </a:xfrm>
          <a:prstGeom prst="rect">
            <a:avLst/>
          </a:prstGeom>
          <a:solidFill>
            <a:srgbClr val="EFE4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latin typeface="Arial"/>
              <a:cs typeface="Arial"/>
            </a:endParaRPr>
          </a:p>
        </p:txBody>
      </p:sp>
      <p:sp>
        <p:nvSpPr>
          <p:cNvPr id="5" name="Bildplatzhalter 8" descr="Bild oder Symbol"/>
          <p:cNvSpPr>
            <a:spLocks noGrp="1"/>
          </p:cNvSpPr>
          <p:nvPr>
            <p:ph type="pic" sz="quarter" idx="10"/>
          </p:nvPr>
        </p:nvSpPr>
        <p:spPr bwMode="auto">
          <a:xfrm>
            <a:off x="7063740" y="3222593"/>
            <a:ext cx="1728000" cy="1725643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5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6" name="Textplatzhalter 14" descr="Subline"/>
          <p:cNvSpPr>
            <a:spLocks noGrp="1"/>
          </p:cNvSpPr>
          <p:nvPr>
            <p:ph type="body" sz="quarter" idx="12"/>
          </p:nvPr>
        </p:nvSpPr>
        <p:spPr bwMode="auto">
          <a:xfrm>
            <a:off x="360001" y="4455000"/>
            <a:ext cx="5969000" cy="270000"/>
          </a:xfrm>
          <a:prstGeom prst="rect">
            <a:avLst/>
          </a:prstGeom>
          <a:ln>
            <a:noFill/>
          </a:ln>
        </p:spPr>
        <p:txBody>
          <a:bodyPr lIns="0" tIns="0" bIns="0"/>
          <a:lstStyle>
            <a:lvl1pPr>
              <a:defRPr sz="1600" b="0">
                <a:latin typeface="Arial"/>
                <a:cs typeface="Arial"/>
              </a:defRPr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7" name="Textplatzhalter 10" descr="Headline"/>
          <p:cNvSpPr>
            <a:spLocks noGrp="1"/>
          </p:cNvSpPr>
          <p:nvPr>
            <p:ph type="body" sz="quarter" idx="11"/>
          </p:nvPr>
        </p:nvSpPr>
        <p:spPr bwMode="auto">
          <a:xfrm>
            <a:off x="360001" y="3645000"/>
            <a:ext cx="5969000" cy="675000"/>
          </a:xfrm>
          <a:prstGeom prst="rect">
            <a:avLst/>
          </a:prstGeom>
          <a:ln>
            <a:noFill/>
          </a:ln>
        </p:spPr>
        <p:txBody>
          <a:bodyPr lIns="0" tIns="0" bIns="0"/>
          <a:lstStyle>
            <a:lvl1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375"/>
              </a:spcAft>
              <a:buClrTx/>
              <a:buSzTx/>
              <a:buFont typeface="Arial"/>
              <a:buNone/>
              <a:defRPr sz="3000" b="1" i="1">
                <a:latin typeface="Arial"/>
                <a:cs typeface="Arial"/>
              </a:defRPr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pic>
        <p:nvPicPr>
          <p:cNvPr id="8" name="Grafik 2" descr="Universität Duisburg Essen - Logo&#10;Offen im Denken - Slogan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6870701" y="339725"/>
            <a:ext cx="2093913" cy="825569"/>
          </a:xfrm>
          <a:prstGeom prst="rect">
            <a:avLst/>
          </a:prstGeom>
        </p:spPr>
      </p:pic>
      <p:pic>
        <p:nvPicPr>
          <p:cNvPr id="9" name="Grafik 6"/>
          <p:cNvPicPr>
            <a:picLocks noChangeAspect="1"/>
          </p:cNvPicPr>
          <p:nvPr userDrawn="1"/>
        </p:nvPicPr>
        <p:blipFill>
          <a:blip r:embed="rId3"/>
          <a:srcRect l="-24" t="9933" r="8808" b="51988"/>
          <a:stretch/>
        </p:blipFill>
        <p:spPr bwMode="auto">
          <a:xfrm>
            <a:off x="201613" y="195263"/>
            <a:ext cx="8763001" cy="2880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fik 7" descr="Universität Duisburg Essen - Logo&#10;Offen im Denken - Slogan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6860519" y="199455"/>
            <a:ext cx="2093913" cy="8255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3" descr="rechte Spalte"/>
          <p:cNvSpPr>
            <a:spLocks noGrp="1"/>
          </p:cNvSpPr>
          <p:nvPr>
            <p:ph sz="half" idx="2"/>
          </p:nvPr>
        </p:nvSpPr>
        <p:spPr bwMode="auto">
          <a:xfrm>
            <a:off x="3546000" y="918000"/>
            <a:ext cx="5418000" cy="3780000"/>
          </a:xfrm>
        </p:spPr>
        <p:txBody>
          <a:bodyPr/>
          <a:lstStyle>
            <a:lvl1pPr>
              <a:defRPr sz="2600"/>
            </a:lvl1pPr>
            <a:lvl2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 sz="1400" b="0">
                <a:solidFill>
                  <a:srgbClr val="000000"/>
                </a:solidFill>
                <a:latin typeface="Arial"/>
                <a:cs typeface="Arial"/>
              </a:defRPr>
            </a:lvl2pPr>
            <a:lvl3pPr marL="0" indent="133350">
              <a:buClr>
                <a:schemeClr val="tx2"/>
              </a:buClr>
              <a:buFont typeface="Lucida Grande"/>
              <a:buChar char="▪"/>
              <a:defRPr sz="14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</p:txBody>
      </p:sp>
      <p:sp>
        <p:nvSpPr>
          <p:cNvPr id="5" name="Inhaltsplatzhalter 2" descr="linke Spalte"/>
          <p:cNvSpPr>
            <a:spLocks noGrp="1"/>
          </p:cNvSpPr>
          <p:nvPr>
            <p:ph sz="half" idx="1"/>
          </p:nvPr>
        </p:nvSpPr>
        <p:spPr bwMode="auto">
          <a:xfrm>
            <a:off x="180001" y="918000"/>
            <a:ext cx="3184727" cy="37800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>
              <a:defRPr/>
            </a:pPr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sz="16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3"/>
          </p:nvPr>
        </p:nvSpPr>
        <p:spPr bwMode="auto">
          <a:xfrm>
            <a:off x="815340" y="4778930"/>
            <a:ext cx="4861560" cy="273050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de-DE"/>
              <a:t>Fachschaftsrat Wirtschaftsingenieurwesen   |   wiing-fachschaft.de   |   08.10.2019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Bildplatzhalter 6"/>
          <p:cNvSpPr>
            <a:spLocks noGrp="1"/>
          </p:cNvSpPr>
          <p:nvPr>
            <p:ph type="pic" sz="quarter" idx="12"/>
          </p:nvPr>
        </p:nvSpPr>
        <p:spPr bwMode="auto">
          <a:xfrm>
            <a:off x="6877050" y="4300537"/>
            <a:ext cx="2097088" cy="71913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0" b="0">
                <a:solidFill>
                  <a:srgbClr val="000000"/>
                </a:solidFill>
              </a:defRPr>
            </a:lvl1pPr>
          </a:lstStyle>
          <a:p>
            <a:pPr lvl="0"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>
          <a:xfrm>
            <a:off x="180000" y="918000"/>
            <a:ext cx="8784000" cy="3240000"/>
          </a:xfrm>
        </p:spPr>
        <p:txBody>
          <a:bodyPr/>
          <a:lstStyle>
            <a:lvl1pPr>
              <a:defRPr sz="2200"/>
            </a:lvl1pPr>
            <a:lvl2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 b="0">
                <a:solidFill>
                  <a:srgbClr val="000000"/>
                </a:solidFill>
              </a:defRPr>
            </a:lvl2pPr>
            <a:lvl3pPr marL="0" indent="134541">
              <a:buClr>
                <a:schemeClr val="tx2"/>
              </a:buClr>
              <a:buSzPct val="85000"/>
              <a:buFont typeface="Lucida Grande"/>
              <a:buChar char="￭"/>
              <a:defRPr/>
            </a:lvl3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1">
              <a:defRPr/>
            </a:pPr>
            <a:r>
              <a:rPr lang="de-DE"/>
              <a:t>Dritte Ebene</a:t>
            </a:r>
            <a:endParaRPr/>
          </a:p>
          <a:p>
            <a:pPr lvl="2">
              <a:defRPr/>
            </a:pPr>
            <a:r>
              <a:rPr lang="de-DE"/>
              <a:t>Vierte Ebene</a:t>
            </a:r>
            <a:endParaRPr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3"/>
          </p:nvPr>
        </p:nvSpPr>
        <p:spPr bwMode="auto">
          <a:xfrm>
            <a:off x="815340" y="4778930"/>
            <a:ext cx="4861560" cy="273050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de-DE"/>
              <a:t>Fachschaftsrat Wirtschaftsingenieurwesen   |   wiing-fachschaft.de   |   08.10.2019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auto">
          <a:xfrm>
            <a:off x="3556800" y="918001"/>
            <a:ext cx="5418000" cy="3309505"/>
          </a:xfrm>
        </p:spPr>
        <p:txBody>
          <a:bodyPr/>
          <a:lstStyle>
            <a:lvl1pPr>
              <a:defRPr sz="2600"/>
            </a:lvl1pPr>
            <a:lvl2pPr marL="0" marR="0" indent="0" algn="l" defTabSz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 sz="1400" b="0">
                <a:solidFill>
                  <a:srgbClr val="000000"/>
                </a:solidFill>
              </a:defRPr>
            </a:lvl2pPr>
            <a:lvl3pPr marL="0" indent="133350">
              <a:buClr>
                <a:schemeClr val="tx2"/>
              </a:buClr>
              <a:buFont typeface="Lucida Grande"/>
              <a:buChar char="▪"/>
              <a:defRPr sz="14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1">
              <a:defRPr/>
            </a:pPr>
            <a:r>
              <a:rPr lang="de-DE"/>
              <a:t>Dritte Ebene</a:t>
            </a:r>
            <a:endParaRPr/>
          </a:p>
          <a:p>
            <a:pPr lvl="2">
              <a:defRPr/>
            </a:pPr>
            <a:r>
              <a:rPr lang="de-DE"/>
              <a:t>Vierte Ebene</a:t>
            </a:r>
            <a:endParaRPr/>
          </a:p>
        </p:txBody>
      </p:sp>
      <p:sp>
        <p:nvSpPr>
          <p:cNvPr id="5" name="Inhaltsplatzhalter 2"/>
          <p:cNvSpPr>
            <a:spLocks noGrp="1"/>
          </p:cNvSpPr>
          <p:nvPr>
            <p:ph sz="half" idx="1"/>
          </p:nvPr>
        </p:nvSpPr>
        <p:spPr bwMode="auto">
          <a:xfrm>
            <a:off x="180001" y="918001"/>
            <a:ext cx="3184727" cy="330950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>
              <a:defRPr/>
            </a:pPr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3"/>
          </p:nvPr>
        </p:nvSpPr>
        <p:spPr bwMode="auto">
          <a:xfrm>
            <a:off x="815340" y="4778930"/>
            <a:ext cx="4861560" cy="273050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de-DE"/>
              <a:t>Fachschaftsrat Wirtschaftsingenieurwesen   |   wiing-fachschaft.de   |   08.10.2019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1"/>
          <p:cNvSpPr/>
          <p:nvPr userDrawn="1"/>
        </p:nvSpPr>
        <p:spPr bwMode="auto">
          <a:xfrm>
            <a:off x="112496" y="123824"/>
            <a:ext cx="8962054" cy="1404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5" name="Grafik 6"/>
          <p:cNvPicPr>
            <a:picLocks noChangeAspect="1"/>
          </p:cNvPicPr>
          <p:nvPr userDrawn="1"/>
        </p:nvPicPr>
        <p:blipFill>
          <a:blip r:embed="rId2"/>
          <a:srcRect l="1785" t="9753" r="17153" b="31385"/>
          <a:stretch/>
        </p:blipFill>
        <p:spPr bwMode="auto">
          <a:xfrm>
            <a:off x="112496" y="123825"/>
            <a:ext cx="8919008" cy="492823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platzhalter 12"/>
          <p:cNvSpPr>
            <a:spLocks noGrp="1"/>
          </p:cNvSpPr>
          <p:nvPr>
            <p:ph type="body" sz="quarter" idx="11"/>
          </p:nvPr>
        </p:nvSpPr>
        <p:spPr bwMode="auto">
          <a:xfrm>
            <a:off x="230964" y="1308752"/>
            <a:ext cx="8026989" cy="299178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3300">
                <a:solidFill>
                  <a:srgbClr val="FFFFFF"/>
                </a:solidFill>
              </a:defRPr>
            </a:lvl1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pic>
        <p:nvPicPr>
          <p:cNvPr id="7" name="Grafik 4" descr="Universität Duisburg Essen - Logo&#10;Offen im Denken - Slogan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6929099" y="130875"/>
            <a:ext cx="2093913" cy="8255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2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>
            <a:spLocks noGrp="1"/>
          </p:cNvSpPr>
          <p:nvPr>
            <p:ph idx="1"/>
          </p:nvPr>
        </p:nvSpPr>
        <p:spPr bwMode="auto">
          <a:xfrm>
            <a:off x="179389" y="917972"/>
            <a:ext cx="8783637" cy="3780234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 bwMode="auto">
          <a:xfrm>
            <a:off x="314301" y="93845"/>
            <a:ext cx="6840537" cy="647700"/>
          </a:xfrm>
        </p:spPr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3"/>
          </p:nvPr>
        </p:nvSpPr>
        <p:spPr bwMode="auto">
          <a:xfrm>
            <a:off x="815340" y="4778930"/>
            <a:ext cx="4861560" cy="273050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de-DE"/>
              <a:t>Fachschaftsrat Wirtschaftsingenieurwesen   |   wiing-fachschaft.de   |   08.10.2019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platzhalter 2" descr="Text"/>
          <p:cNvSpPr>
            <a:spLocks noGrp="1"/>
          </p:cNvSpPr>
          <p:nvPr>
            <p:ph type="body" idx="1"/>
          </p:nvPr>
        </p:nvSpPr>
        <p:spPr bwMode="auto">
          <a:xfrm>
            <a:off x="180976" y="860425"/>
            <a:ext cx="8783637" cy="37798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180000" tIns="180000" rIns="180000" bIns="18000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1">
              <a:defRPr/>
            </a:pPr>
            <a:r>
              <a:rPr lang="de-DE"/>
              <a:t>Dritte Ebene</a:t>
            </a:r>
            <a:endParaRPr/>
          </a:p>
          <a:p>
            <a:pPr lvl="2">
              <a:defRPr/>
            </a:pPr>
            <a:r>
              <a:rPr lang="de-DE"/>
              <a:t>Vierte Ebene</a:t>
            </a:r>
            <a:endParaRPr/>
          </a:p>
        </p:txBody>
      </p:sp>
      <p:pic>
        <p:nvPicPr>
          <p:cNvPr id="5" name="Bild 8" descr="Kopf Bild mit Wolken und Sonnenhintergrund"/>
          <p:cNvPicPr>
            <a:picLocks noChangeAspect="1"/>
          </p:cNvPicPr>
          <p:nvPr userDrawn="1"/>
        </p:nvPicPr>
        <p:blipFill>
          <a:blip r:embed="rId8"/>
          <a:stretch/>
        </p:blipFill>
        <p:spPr bwMode="auto">
          <a:xfrm>
            <a:off x="179388" y="127000"/>
            <a:ext cx="8785225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elplatzhalter 1" descr="Kopfzeile - Headline"/>
          <p:cNvSpPr>
            <a:spLocks noGrp="1"/>
          </p:cNvSpPr>
          <p:nvPr>
            <p:ph type="title"/>
          </p:nvPr>
        </p:nvSpPr>
        <p:spPr bwMode="auto">
          <a:xfrm>
            <a:off x="315913" y="212725"/>
            <a:ext cx="6416675" cy="396875"/>
          </a:xfrm>
          <a:prstGeom prst="rect">
            <a:avLst/>
          </a:prstGeom>
          <a:noFill/>
          <a:ln>
            <a:noFill/>
          </a:ln>
        </p:spPr>
        <p:txBody>
          <a:bodyPr vert="horz" wrap="square" lIns="72000" tIns="0" rIns="0" bIns="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de-DE"/>
              <a:t>Hier steht der Titel der Seite</a:t>
            </a:r>
            <a:endParaRPr/>
          </a:p>
        </p:txBody>
      </p:sp>
      <p:pic>
        <p:nvPicPr>
          <p:cNvPr id="7" name="Grafik 2" descr="Universität Duisburg Essen - Logo&#10;Offen im Denken - Slogan"/>
          <p:cNvPicPr>
            <a:picLocks noChangeAspect="1"/>
          </p:cNvPicPr>
          <p:nvPr userDrawn="1"/>
        </p:nvPicPr>
        <p:blipFill>
          <a:blip r:embed="rId9"/>
          <a:stretch/>
        </p:blipFill>
        <p:spPr bwMode="auto">
          <a:xfrm>
            <a:off x="7748588" y="212725"/>
            <a:ext cx="1216025" cy="479442"/>
          </a:xfrm>
          <a:prstGeom prst="rect">
            <a:avLst/>
          </a:prstGeom>
        </p:spPr>
      </p:pic>
      <p:sp>
        <p:nvSpPr>
          <p:cNvPr id="8" name="Fußzeilenplatzhalter 3"/>
          <p:cNvSpPr>
            <a:spLocks noGrp="1"/>
          </p:cNvSpPr>
          <p:nvPr>
            <p:ph type="ftr" sz="quarter" idx="3"/>
          </p:nvPr>
        </p:nvSpPr>
        <p:spPr bwMode="auto">
          <a:xfrm>
            <a:off x="815340" y="4778930"/>
            <a:ext cx="4861560" cy="273050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de-DE"/>
              <a:t>Fachschaftsrat Wirtschaftsingenieurwesen   |   wiing-fachschaft.de   |   08.10.2019</a:t>
            </a:r>
            <a:endParaRPr/>
          </a:p>
        </p:txBody>
      </p:sp>
      <p:pic>
        <p:nvPicPr>
          <p:cNvPr id="9" name="Grafik 10" descr="Ein Bild, das Zeichnung enthält.&#10;&#10;Automatisch generierte Beschreibung"/>
          <p:cNvPicPr>
            <a:picLocks noChangeAspect="1"/>
          </p:cNvPicPr>
          <p:nvPr userDrawn="1"/>
        </p:nvPicPr>
        <p:blipFill>
          <a:blip r:embed="rId10"/>
          <a:stretch/>
        </p:blipFill>
        <p:spPr bwMode="auto">
          <a:xfrm>
            <a:off x="400474" y="4783890"/>
            <a:ext cx="276765" cy="263128"/>
          </a:xfrm>
          <a:prstGeom prst="rect">
            <a:avLst/>
          </a:prstGeom>
        </p:spPr>
      </p:pic>
      <p:sp>
        <p:nvSpPr>
          <p:cNvPr id="10" name="Textfeld 1"/>
          <p:cNvSpPr>
            <a:spLocks noAdjustHandles="1"/>
          </p:cNvSpPr>
          <p:nvPr userDrawn="1"/>
        </p:nvSpPr>
        <p:spPr bwMode="auto">
          <a:xfrm>
            <a:off x="8217852" y="4792345"/>
            <a:ext cx="746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fld id="{78A90A55-1667-4C1F-9468-5D05CCAFFAEF}" type="slidenum">
              <a:rPr lang="de-DE" sz="1000">
                <a:solidFill>
                  <a:schemeClr val="accent2"/>
                </a:solidFill>
                <a:latin typeface="Arial"/>
                <a:ea typeface="ヒラギノ角ゴ Pro W3"/>
                <a:cs typeface="+mn-cs"/>
              </a:rPr>
              <a:t>‹Nr.›</a:t>
            </a:fld>
            <a:endParaRPr lang="de-DE" sz="1000">
              <a:solidFill>
                <a:schemeClr val="accent2"/>
              </a:solidFill>
              <a:latin typeface="Arial"/>
              <a:ea typeface="ヒラギノ角ゴ Pro W3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dt="0"/>
  <p:txStyles>
    <p:titleStyle>
      <a:lvl1pPr algn="l" defTabSz="342900">
        <a:spcBef>
          <a:spcPts val="0"/>
        </a:spcBef>
        <a:spcAft>
          <a:spcPts val="0"/>
        </a:spcAft>
        <a:defRPr sz="1800" b="1">
          <a:solidFill>
            <a:schemeClr val="bg1"/>
          </a:solidFill>
          <a:latin typeface="Arial"/>
          <a:ea typeface="ヒラギノ角ゴ Pro W3"/>
          <a:cs typeface="Arial"/>
        </a:defRPr>
      </a:lvl1pPr>
      <a:lvl2pPr algn="l" defTabSz="342900">
        <a:spcBef>
          <a:spcPts val="0"/>
        </a:spcBef>
        <a:spcAft>
          <a:spcPts val="0"/>
        </a:spcAft>
        <a:defRPr sz="1500" b="1">
          <a:solidFill>
            <a:schemeClr val="bg1"/>
          </a:solidFill>
          <a:latin typeface="Officina Sans ITC TT Book"/>
          <a:ea typeface="ヒラギノ角ゴ Pro W3"/>
          <a:cs typeface="Arial"/>
        </a:defRPr>
      </a:lvl2pPr>
      <a:lvl3pPr algn="l" defTabSz="342900">
        <a:spcBef>
          <a:spcPts val="0"/>
        </a:spcBef>
        <a:spcAft>
          <a:spcPts val="0"/>
        </a:spcAft>
        <a:defRPr sz="1500" b="1">
          <a:solidFill>
            <a:schemeClr val="bg1"/>
          </a:solidFill>
          <a:latin typeface="Officina Sans ITC TT Book"/>
          <a:ea typeface="ヒラギノ角ゴ Pro W3"/>
          <a:cs typeface="Arial"/>
        </a:defRPr>
      </a:lvl3pPr>
      <a:lvl4pPr algn="l" defTabSz="342900">
        <a:spcBef>
          <a:spcPts val="0"/>
        </a:spcBef>
        <a:spcAft>
          <a:spcPts val="0"/>
        </a:spcAft>
        <a:defRPr sz="1500" b="1">
          <a:solidFill>
            <a:schemeClr val="bg1"/>
          </a:solidFill>
          <a:latin typeface="Officina Sans ITC TT Book"/>
          <a:ea typeface="ヒラギノ角ゴ Pro W3"/>
          <a:cs typeface="Arial"/>
        </a:defRPr>
      </a:lvl4pPr>
      <a:lvl5pPr algn="l" defTabSz="342900">
        <a:spcBef>
          <a:spcPts val="0"/>
        </a:spcBef>
        <a:spcAft>
          <a:spcPts val="0"/>
        </a:spcAft>
        <a:defRPr sz="1500" b="1">
          <a:solidFill>
            <a:schemeClr val="bg1"/>
          </a:solidFill>
          <a:latin typeface="Officina Sans ITC TT Book"/>
          <a:ea typeface="ヒラギノ角ゴ Pro W3"/>
          <a:cs typeface="Arial"/>
        </a:defRPr>
      </a:lvl5pPr>
      <a:lvl6pPr marL="342900" algn="l" defTabSz="342900">
        <a:spcBef>
          <a:spcPts val="0"/>
        </a:spcBef>
        <a:spcAft>
          <a:spcPts val="0"/>
        </a:spcAft>
        <a:defRPr sz="1500" b="1">
          <a:solidFill>
            <a:schemeClr val="bg1"/>
          </a:solidFill>
          <a:latin typeface="Arial"/>
          <a:ea typeface="ヒラギノ角ゴ Pro W3"/>
        </a:defRPr>
      </a:lvl6pPr>
      <a:lvl7pPr marL="685800" algn="l" defTabSz="342900">
        <a:spcBef>
          <a:spcPts val="0"/>
        </a:spcBef>
        <a:spcAft>
          <a:spcPts val="0"/>
        </a:spcAft>
        <a:defRPr sz="1500" b="1">
          <a:solidFill>
            <a:schemeClr val="bg1"/>
          </a:solidFill>
          <a:latin typeface="Arial"/>
          <a:ea typeface="ヒラギノ角ゴ Pro W3"/>
        </a:defRPr>
      </a:lvl7pPr>
      <a:lvl8pPr marL="1028700" algn="l" defTabSz="342900">
        <a:spcBef>
          <a:spcPts val="0"/>
        </a:spcBef>
        <a:spcAft>
          <a:spcPts val="0"/>
        </a:spcAft>
        <a:defRPr sz="1500" b="1">
          <a:solidFill>
            <a:schemeClr val="bg1"/>
          </a:solidFill>
          <a:latin typeface="Arial"/>
          <a:ea typeface="ヒラギノ角ゴ Pro W3"/>
        </a:defRPr>
      </a:lvl8pPr>
      <a:lvl9pPr marL="1371600" algn="l" defTabSz="342900">
        <a:spcBef>
          <a:spcPts val="0"/>
        </a:spcBef>
        <a:spcAft>
          <a:spcPts val="0"/>
        </a:spcAft>
        <a:defRPr sz="1500" b="1">
          <a:solidFill>
            <a:schemeClr val="bg1"/>
          </a:solidFill>
          <a:latin typeface="Arial"/>
          <a:ea typeface="ヒラギノ角ゴ Pro W3"/>
        </a:defRPr>
      </a:lvl9pPr>
    </p:titleStyle>
    <p:bodyStyle>
      <a:lvl1pPr marL="257175" indent="-257175" algn="l" defTabSz="342900">
        <a:spcBef>
          <a:spcPts val="0"/>
        </a:spcBef>
        <a:spcAft>
          <a:spcPts val="450"/>
        </a:spcAft>
        <a:buFont typeface="Arial"/>
        <a:buChar char="•"/>
        <a:defRPr sz="2600" b="1">
          <a:solidFill>
            <a:srgbClr val="004C93"/>
          </a:solidFill>
          <a:latin typeface="Arial"/>
          <a:ea typeface="ヒラギノ角ゴ Pro W3"/>
          <a:cs typeface="Arial"/>
        </a:defRPr>
      </a:lvl1pPr>
      <a:lvl2pPr marL="557213" indent="-214313" algn="l" defTabSz="342900">
        <a:spcBef>
          <a:spcPts val="0"/>
        </a:spcBef>
        <a:spcAft>
          <a:spcPts val="0"/>
        </a:spcAft>
        <a:buFont typeface="Arial"/>
        <a:buChar char="–"/>
        <a:defRPr sz="1400">
          <a:solidFill>
            <a:srgbClr val="000000"/>
          </a:solidFill>
          <a:latin typeface="Arial"/>
          <a:ea typeface="ヒラギノ角ゴ Pro W3"/>
          <a:cs typeface="Arial"/>
        </a:defRPr>
      </a:lvl2pPr>
      <a:lvl3pPr marL="857250" indent="-723900" algn="l" defTabSz="342900">
        <a:spcBef>
          <a:spcPts val="0"/>
        </a:spcBef>
        <a:spcAft>
          <a:spcPts val="450"/>
        </a:spcAft>
        <a:buClr>
          <a:schemeClr val="tx2"/>
        </a:buClr>
        <a:buFont typeface="Lucida Grande"/>
        <a:buChar char="▪"/>
        <a:defRPr sz="1400">
          <a:solidFill>
            <a:schemeClr val="tx1"/>
          </a:solidFill>
          <a:latin typeface="Arial"/>
          <a:ea typeface="ヒラギノ角ゴ Pro W3"/>
          <a:cs typeface="Arial"/>
        </a:defRPr>
      </a:lvl3pPr>
      <a:lvl4pPr marL="1200150" indent="-171450" algn="l" defTabSz="342900">
        <a:spcBef>
          <a:spcPts val="0"/>
        </a:spcBef>
        <a:spcAft>
          <a:spcPts val="0"/>
        </a:spcAft>
        <a:buFont typeface="Arial"/>
        <a:buChar char="–"/>
        <a:defRPr sz="1500">
          <a:solidFill>
            <a:schemeClr val="tx1"/>
          </a:solidFill>
          <a:latin typeface="+mn-lt"/>
          <a:ea typeface="ヒラギノ角ゴ Pro W3"/>
          <a:cs typeface="+mn-cs"/>
        </a:defRPr>
      </a:lvl4pPr>
      <a:lvl5pPr marL="1543050" indent="-171450" algn="l" defTabSz="342900">
        <a:spcBef>
          <a:spcPts val="0"/>
        </a:spcBef>
        <a:spcAft>
          <a:spcPts val="0"/>
        </a:spcAft>
        <a:buFont typeface="Arial"/>
        <a:buChar char="»"/>
        <a:defRPr sz="1500">
          <a:solidFill>
            <a:schemeClr val="tx1"/>
          </a:solidFill>
          <a:latin typeface="+mn-lt"/>
          <a:ea typeface="ヒラギノ角ゴ Pro W3"/>
          <a:cs typeface="+mn-cs"/>
        </a:defRPr>
      </a:lvl5pPr>
      <a:lvl6pPr marL="1885950" indent="-171450" algn="l" defTabSz="342900">
        <a:spcBef>
          <a:spcPts val="0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>
        <a:spcBef>
          <a:spcPts val="0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>
        <a:spcBef>
          <a:spcPts val="0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>
        <a:spcBef>
          <a:spcPts val="0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benutzerverwaltung.uni-due.de/portal" TargetMode="Externa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10" Type="http://schemas.openxmlformats.org/officeDocument/2006/relationships/image" Target="../media/image17.jpg"/><Relationship Id="rId4" Type="http://schemas.openxmlformats.org/officeDocument/2006/relationships/image" Target="../media/image12.jpg"/><Relationship Id="rId9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-due.de/wiing/" TargetMode="External"/><Relationship Id="rId2" Type="http://schemas.openxmlformats.org/officeDocument/2006/relationships/hyperlink" Target="http://www.wiing-fachschaft.de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hyperlink" Target="https://www.uni-due.de/de/universitaet/orientierung.ph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platzhalter 6" descr="Text"/>
          <p:cNvSpPr>
            <a:spLocks noGrp="1"/>
          </p:cNvSpPr>
          <p:nvPr>
            <p:ph type="body" sz="quarter" idx="12"/>
          </p:nvPr>
        </p:nvSpPr>
        <p:spPr bwMode="auto">
          <a:xfrm>
            <a:off x="393698" y="4568538"/>
            <a:ext cx="6063371" cy="269875"/>
          </a:xfrm>
        </p:spPr>
        <p:txBody>
          <a:bodyPr/>
          <a:lstStyle/>
          <a:p>
            <a:pPr marL="0" indent="0">
              <a:buFont typeface="Arial"/>
              <a:buNone/>
              <a:defRPr/>
            </a:pPr>
            <a:r>
              <a:rPr lang="de-DE">
                <a:ea typeface="ヒラギノ角ゴ Pro W3"/>
                <a:cs typeface="Arial"/>
              </a:rPr>
              <a:t>Fachschaftsrat Wirtschaftsingenieurwesen  ￭  08.10.2019</a:t>
            </a:r>
            <a:endParaRPr/>
          </a:p>
        </p:txBody>
      </p:sp>
      <p:sp>
        <p:nvSpPr>
          <p:cNvPr id="5" name="Textplatzhalter 5" descr="Text"/>
          <p:cNvSpPr>
            <a:spLocks noGrp="1"/>
          </p:cNvSpPr>
          <p:nvPr>
            <p:ph type="body" sz="quarter" idx="11"/>
          </p:nvPr>
        </p:nvSpPr>
        <p:spPr bwMode="auto">
          <a:xfrm>
            <a:off x="393700" y="3607425"/>
            <a:ext cx="6161088" cy="674688"/>
          </a:xfrm>
        </p:spPr>
        <p:txBody>
          <a:bodyPr/>
          <a:lstStyle/>
          <a:p>
            <a:pPr>
              <a:buFont typeface="Arial"/>
              <a:buNone/>
              <a:defRPr/>
            </a:pPr>
            <a:r>
              <a:rPr lang="de-DE" sz="2800" dirty="0">
                <a:latin typeface="Arial"/>
                <a:ea typeface="ヒラギノ角ゴ Pro W3"/>
                <a:cs typeface="Arial"/>
              </a:rPr>
              <a:t>Einführungsveranstaltung Wirtschaftsingenieurwesen 1/3</a:t>
            </a:r>
            <a:endParaRPr dirty="0"/>
          </a:p>
        </p:txBody>
      </p:sp>
      <p:pic>
        <p:nvPicPr>
          <p:cNvPr id="6" name="Grafik 2" descr="Ein Bild, das Zeichnung enthält.&#10;&#10;Automatisch generierte Beschreibu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264308" y="3446175"/>
            <a:ext cx="1362534" cy="1295400"/>
          </a:xfrm>
          <a:prstGeom prst="rect">
            <a:avLst/>
          </a:prstGeom>
        </p:spPr>
      </p:pic>
      <p:pic>
        <p:nvPicPr>
          <p:cNvPr id="7" name="Grafik 5" descr="Universität Duisburg Essen - Logo&#10;Offen im Denken - Slogan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860519" y="199455"/>
            <a:ext cx="2093913" cy="82556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>
            <a:spLocks noGrp="1"/>
          </p:cNvSpPr>
          <p:nvPr>
            <p:ph type="title"/>
          </p:nvPr>
        </p:nvSpPr>
        <p:spPr bwMode="auto">
          <a:xfrm>
            <a:off x="314301" y="122420"/>
            <a:ext cx="6840537" cy="647700"/>
          </a:xfrm>
        </p:spPr>
        <p:txBody>
          <a:bodyPr/>
          <a:lstStyle/>
          <a:p>
            <a:pPr>
              <a:defRPr/>
            </a:pPr>
            <a:r>
              <a:rPr lang="de-DE"/>
              <a:t>Der Studierendenausweis</a:t>
            </a:r>
            <a:endParaRPr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Fachschaftsrat Wirtschaftsingenieurwesen   |   wiing-fachschaft.de   |   08.10.2019</a:t>
            </a:r>
          </a:p>
        </p:txBody>
      </p:sp>
      <p:sp>
        <p:nvSpPr>
          <p:cNvPr id="6" name="Textfeld 16"/>
          <p:cNvSpPr>
            <a:spLocks/>
          </p:cNvSpPr>
          <p:nvPr/>
        </p:nvSpPr>
        <p:spPr bwMode="auto">
          <a:xfrm>
            <a:off x="5262220" y="1958917"/>
            <a:ext cx="36328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de-DE" sz="1600" b="1">
                <a:solidFill>
                  <a:schemeClr val="tx2"/>
                </a:solidFill>
              </a:rPr>
              <a:t>Funktionen</a:t>
            </a:r>
            <a:endParaRPr/>
          </a:p>
          <a:p>
            <a:pPr marL="285750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de-DE" sz="1600" b="1">
                <a:solidFill>
                  <a:schemeClr val="tx2"/>
                </a:solidFill>
              </a:rPr>
              <a:t>Mensakarte</a:t>
            </a:r>
            <a:endParaRPr/>
          </a:p>
          <a:p>
            <a:pPr marL="285750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de-DE" sz="1600" b="1">
                <a:solidFill>
                  <a:schemeClr val="tx2"/>
                </a:solidFill>
              </a:rPr>
              <a:t>Bibliotheksausweis</a:t>
            </a:r>
            <a:endParaRPr/>
          </a:p>
          <a:p>
            <a:pPr marL="285750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de-DE" sz="1600" b="1">
                <a:solidFill>
                  <a:schemeClr val="tx2"/>
                </a:solidFill>
              </a:rPr>
              <a:t>Kopierkarte</a:t>
            </a:r>
            <a:endParaRPr/>
          </a:p>
          <a:p>
            <a:pPr marL="285750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de-DE" sz="1600" b="1">
                <a:solidFill>
                  <a:schemeClr val="tx2"/>
                </a:solidFill>
              </a:rPr>
              <a:t>Ausweis bei Prüfungen</a:t>
            </a:r>
            <a:endParaRPr/>
          </a:p>
        </p:txBody>
      </p:sp>
      <p:pic>
        <p:nvPicPr>
          <p:cNvPr id="7" name="Picture 2" descr="https://zlb.uni-due.de/wiki/images/9/9f/Studausweis2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790575" y="1570180"/>
            <a:ext cx="3781425" cy="24086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>
            <a:spLocks noGrp="1"/>
          </p:cNvSpPr>
          <p:nvPr>
            <p:ph type="title"/>
          </p:nvPr>
        </p:nvSpPr>
        <p:spPr bwMode="auto">
          <a:xfrm>
            <a:off x="314301" y="122420"/>
            <a:ext cx="6840537" cy="647700"/>
          </a:xfrm>
        </p:spPr>
        <p:txBody>
          <a:bodyPr/>
          <a:lstStyle/>
          <a:p>
            <a:pPr>
              <a:defRPr/>
            </a:pPr>
            <a:r>
              <a:rPr lang="de-DE"/>
              <a:t>Die UDE-App</a:t>
            </a:r>
            <a:endParaRPr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Fachschaftsrat Wirtschaftsingenieurwesen   |   wiing-fachschaft.de   |   08.10.2019</a:t>
            </a:r>
          </a:p>
        </p:txBody>
      </p:sp>
      <p:pic>
        <p:nvPicPr>
          <p:cNvPr id="6" name="Grafik 4" descr="Ein Bild, das Screenshot enthält.&#10;&#10;Automatisch generierte Beschreibung"/>
          <p:cNvPicPr>
            <a:picLocks noChangeAspect="1"/>
          </p:cNvPicPr>
          <p:nvPr/>
        </p:nvPicPr>
        <p:blipFill>
          <a:blip r:embed="rId2"/>
          <a:srcRect t="3050" b="5122"/>
          <a:stretch/>
        </p:blipFill>
        <p:spPr bwMode="auto">
          <a:xfrm>
            <a:off x="3565049" y="1189035"/>
            <a:ext cx="2013901" cy="328930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Grafik 10" descr="Ein Bild, das Screenshot enthält.&#10;&#10;Automatisch generierte Beschreibung"/>
          <p:cNvPicPr>
            <a:picLocks noChangeAspect="1"/>
          </p:cNvPicPr>
          <p:nvPr/>
        </p:nvPicPr>
        <p:blipFill>
          <a:blip r:embed="rId3"/>
          <a:srcRect t="3050" b="5122"/>
          <a:stretch/>
        </p:blipFill>
        <p:spPr bwMode="auto">
          <a:xfrm>
            <a:off x="955559" y="1189035"/>
            <a:ext cx="2013901" cy="328930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Grafik 12" descr="Ein Bild, das Screenshot enthält.&#10;&#10;Automatisch generierte Beschreibung"/>
          <p:cNvPicPr>
            <a:picLocks noChangeAspect="1"/>
          </p:cNvPicPr>
          <p:nvPr/>
        </p:nvPicPr>
        <p:blipFill>
          <a:blip r:embed="rId4"/>
          <a:srcRect t="3065" b="5135"/>
          <a:stretch/>
        </p:blipFill>
        <p:spPr bwMode="auto">
          <a:xfrm>
            <a:off x="6174539" y="1189036"/>
            <a:ext cx="2014537" cy="328930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>
            <a:spLocks noGrp="1"/>
          </p:cNvSpPr>
          <p:nvPr>
            <p:ph type="title"/>
          </p:nvPr>
        </p:nvSpPr>
        <p:spPr bwMode="auto">
          <a:xfrm>
            <a:off x="314301" y="122420"/>
            <a:ext cx="6840537" cy="647700"/>
          </a:xfrm>
        </p:spPr>
        <p:txBody>
          <a:bodyPr/>
          <a:lstStyle/>
          <a:p>
            <a:pPr>
              <a:defRPr/>
            </a:pPr>
            <a:r>
              <a:rPr lang="de-DE"/>
              <a:t>Das Semesterticket</a:t>
            </a:r>
            <a:endParaRPr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Fachschaftsrat Wirtschaftsingenieurwesen   |   wiing-fachschaft.de   |   08.10.2019</a:t>
            </a:r>
          </a:p>
        </p:txBody>
      </p:sp>
      <p:sp>
        <p:nvSpPr>
          <p:cNvPr id="6" name="Textfeld 16"/>
          <p:cNvSpPr>
            <a:spLocks/>
          </p:cNvSpPr>
          <p:nvPr/>
        </p:nvSpPr>
        <p:spPr bwMode="auto">
          <a:xfrm>
            <a:off x="815340" y="1912750"/>
            <a:ext cx="443671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de-DE" sz="1600" b="1">
                <a:solidFill>
                  <a:schemeClr val="tx2"/>
                </a:solidFill>
              </a:rPr>
              <a:t>NRW-Semesterticket</a:t>
            </a:r>
            <a:endParaRPr/>
          </a:p>
          <a:p>
            <a:pPr marL="628650" lvl="1" indent="-285750">
              <a:spcAft>
                <a:spcPts val="600"/>
              </a:spcAft>
              <a:buFont typeface="Symbol"/>
              <a:buChar char="-"/>
              <a:defRPr/>
            </a:pPr>
            <a:r>
              <a:rPr lang="de-DE" sz="1600" b="1">
                <a:solidFill>
                  <a:schemeClr val="tx2"/>
                </a:solidFill>
              </a:rPr>
              <a:t>über die Campus-App myUDE</a:t>
            </a:r>
            <a:br>
              <a:rPr lang="de-DE" sz="1600" b="1">
                <a:solidFill>
                  <a:schemeClr val="tx2"/>
                </a:solidFill>
              </a:rPr>
            </a:br>
            <a:r>
              <a:rPr lang="de-DE" sz="1600">
                <a:solidFill>
                  <a:schemeClr val="tx2"/>
                </a:solidFill>
              </a:rPr>
              <a:t>Unter: „Meine Uni“ → „Mobilität“ </a:t>
            </a:r>
            <a:br>
              <a:rPr lang="de-DE" sz="1600">
                <a:solidFill>
                  <a:schemeClr val="tx2"/>
                </a:solidFill>
              </a:rPr>
            </a:br>
            <a:r>
              <a:rPr lang="de-DE" sz="1600">
                <a:solidFill>
                  <a:schemeClr val="tx2"/>
                </a:solidFill>
              </a:rPr>
              <a:t>	       → „Semesterticket-Shop“   </a:t>
            </a:r>
            <a:endParaRPr/>
          </a:p>
          <a:p>
            <a:pPr marL="628650" lvl="1" indent="-285750">
              <a:spcAft>
                <a:spcPts val="600"/>
              </a:spcAft>
              <a:buFont typeface="Symbol"/>
              <a:buChar char="-"/>
              <a:defRPr/>
            </a:pPr>
            <a:r>
              <a:rPr lang="de-DE" sz="1600" b="1">
                <a:solidFill>
                  <a:schemeClr val="tx2"/>
                </a:solidFill>
              </a:rPr>
              <a:t>Als PDF unter:</a:t>
            </a:r>
            <a:br>
              <a:rPr lang="de-DE" sz="1600" b="1">
                <a:solidFill>
                  <a:schemeClr val="tx2"/>
                </a:solidFill>
              </a:rPr>
            </a:br>
            <a:r>
              <a:rPr lang="de-DE" sz="1600" i="1">
                <a:solidFill>
                  <a:schemeClr val="tx2"/>
                </a:solidFill>
              </a:rPr>
              <a:t>https://vrr.tickeos.de/</a:t>
            </a:r>
            <a:endParaRPr/>
          </a:p>
        </p:txBody>
      </p:sp>
      <p:pic>
        <p:nvPicPr>
          <p:cNvPr id="7" name="Grafik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861819" y="1203014"/>
            <a:ext cx="2014537" cy="32736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hteck 1"/>
          <p:cNvSpPr/>
          <p:nvPr/>
        </p:nvSpPr>
        <p:spPr bwMode="auto">
          <a:xfrm>
            <a:off x="6228531" y="2283619"/>
            <a:ext cx="1596257" cy="219074"/>
          </a:xfrm>
          <a:prstGeom prst="rect">
            <a:avLst/>
          </a:prstGeom>
          <a:solidFill>
            <a:srgbClr val="D9D9D9">
              <a:alpha val="32157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>
            <a:spLocks noGrp="1"/>
          </p:cNvSpPr>
          <p:nvPr>
            <p:ph type="title"/>
          </p:nvPr>
        </p:nvSpPr>
        <p:spPr bwMode="auto">
          <a:xfrm>
            <a:off x="314301" y="122420"/>
            <a:ext cx="6840537" cy="647700"/>
          </a:xfrm>
        </p:spPr>
        <p:txBody>
          <a:bodyPr/>
          <a:lstStyle/>
          <a:p>
            <a:pPr>
              <a:defRPr/>
            </a:pPr>
            <a:r>
              <a:rPr lang="de-DE"/>
              <a:t>Das Semesterticket</a:t>
            </a:r>
            <a:endParaRPr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Fachschaftsrat Wirtschaftsingenieurwesen   |   wiing-fachschaft.de   |   08.10.2019</a:t>
            </a:r>
          </a:p>
        </p:txBody>
      </p:sp>
      <p:pic>
        <p:nvPicPr>
          <p:cNvPr id="6" name="Picture 2" descr="Bildergebnis für Verbundtarife in NRW"/>
          <p:cNvPicPr>
            <a:picLocks noChangeAspect="1" noChangeArrowheads="1"/>
          </p:cNvPicPr>
          <p:nvPr/>
        </p:nvPicPr>
        <p:blipFill>
          <a:blip r:embed="rId2"/>
          <a:srcRect t="12066" b="8837"/>
          <a:stretch/>
        </p:blipFill>
        <p:spPr bwMode="auto">
          <a:xfrm>
            <a:off x="673404" y="1245996"/>
            <a:ext cx="4861560" cy="3206868"/>
          </a:xfrm>
          <a:prstGeom prst="rect">
            <a:avLst/>
          </a:prstGeom>
          <a:noFill/>
        </p:spPr>
      </p:pic>
      <p:sp>
        <p:nvSpPr>
          <p:cNvPr id="7" name="Textfeld 16"/>
          <p:cNvSpPr>
            <a:spLocks/>
          </p:cNvSpPr>
          <p:nvPr/>
        </p:nvSpPr>
        <p:spPr bwMode="auto">
          <a:xfrm>
            <a:off x="896315" y="1212901"/>
            <a:ext cx="46996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de-DE" sz="1600" b="1">
                <a:solidFill>
                  <a:schemeClr val="tx2"/>
                </a:solidFill>
              </a:rPr>
              <a:t>Fahrgebiet</a:t>
            </a:r>
            <a:endParaRPr/>
          </a:p>
        </p:txBody>
      </p:sp>
      <p:pic>
        <p:nvPicPr>
          <p:cNvPr id="8" name="Grafik 4" descr="Ein Bild, das Screenshot enthält.&#10;&#10;Automatisch generierte Beschreibung"/>
          <p:cNvPicPr>
            <a:picLocks noChangeAspect="1"/>
          </p:cNvPicPr>
          <p:nvPr/>
        </p:nvPicPr>
        <p:blipFill>
          <a:blip r:embed="rId3"/>
          <a:srcRect t="2574" b="5236"/>
          <a:stretch/>
        </p:blipFill>
        <p:spPr bwMode="auto">
          <a:xfrm>
            <a:off x="5871188" y="1198308"/>
            <a:ext cx="2013896" cy="330224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Rechteck 8"/>
          <p:cNvSpPr/>
          <p:nvPr/>
        </p:nvSpPr>
        <p:spPr bwMode="auto">
          <a:xfrm>
            <a:off x="1065592" y="4464531"/>
            <a:ext cx="48198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200" i="1">
                <a:solidFill>
                  <a:schemeClr val="tx2"/>
                </a:solidFill>
              </a:rPr>
              <a:t>https://www.asta-due.de/service/semesterticket-2/</a:t>
            </a:r>
            <a:endParaRPr/>
          </a:p>
        </p:txBody>
      </p:sp>
      <p:pic>
        <p:nvPicPr>
          <p:cNvPr id="10" name="Grafik 11" descr="Informationen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56876" y="4473191"/>
            <a:ext cx="259678" cy="25967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>
            <a:spLocks noGrp="1"/>
          </p:cNvSpPr>
          <p:nvPr>
            <p:ph type="title"/>
          </p:nvPr>
        </p:nvSpPr>
        <p:spPr bwMode="auto">
          <a:xfrm>
            <a:off x="314301" y="122420"/>
            <a:ext cx="6840537" cy="647700"/>
          </a:xfrm>
        </p:spPr>
        <p:txBody>
          <a:bodyPr/>
          <a:lstStyle/>
          <a:p>
            <a:pPr>
              <a:defRPr/>
            </a:pPr>
            <a:r>
              <a:rPr lang="de-DE"/>
              <a:t>Nextbike / Metropolrad Ruhr</a:t>
            </a:r>
            <a:endParaRPr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Fachschaftsrat Wirtschaftsingenieurwesen   |   wiing-fachschaft.de   |   08.10.2019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866184" y="1482116"/>
            <a:ext cx="4861560" cy="2734627"/>
          </a:xfrm>
          <a:prstGeom prst="rect">
            <a:avLst/>
          </a:prstGeom>
          <a:noFill/>
        </p:spPr>
      </p:pic>
      <p:sp>
        <p:nvSpPr>
          <p:cNvPr id="7" name="Rechteck 8"/>
          <p:cNvSpPr/>
          <p:nvPr/>
        </p:nvSpPr>
        <p:spPr bwMode="auto">
          <a:xfrm>
            <a:off x="4258372" y="4350231"/>
            <a:ext cx="48198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200" i="1">
                <a:solidFill>
                  <a:schemeClr val="tx2"/>
                </a:solidFill>
              </a:rPr>
              <a:t>https://www.asta-due.de/service/nextbike-metropolrad-ruhr/</a:t>
            </a:r>
            <a:endParaRPr/>
          </a:p>
        </p:txBody>
      </p:sp>
      <p:pic>
        <p:nvPicPr>
          <p:cNvPr id="8" name="Grafik 11" descr="Informationen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049657" y="4358891"/>
            <a:ext cx="259678" cy="259678"/>
          </a:xfrm>
          <a:prstGeom prst="rect">
            <a:avLst/>
          </a:prstGeom>
        </p:spPr>
      </p:pic>
      <p:sp>
        <p:nvSpPr>
          <p:cNvPr id="9" name="Textfeld 9"/>
          <p:cNvSpPr>
            <a:spLocks/>
          </p:cNvSpPr>
          <p:nvPr/>
        </p:nvSpPr>
        <p:spPr bwMode="auto">
          <a:xfrm>
            <a:off x="528624" y="2138569"/>
            <a:ext cx="31851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de-DE" sz="1600" b="1">
                <a:solidFill>
                  <a:schemeClr val="tx2"/>
                </a:solidFill>
              </a:rPr>
              <a:t>Bis zu 2 Räder gleichzeitig eine Stunde kostenlos</a:t>
            </a:r>
            <a:endParaRPr/>
          </a:p>
          <a:p>
            <a:pPr marL="285750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de-DE" sz="1600">
                <a:solidFill>
                  <a:schemeClr val="tx2"/>
                </a:solidFill>
              </a:rPr>
              <a:t>danach 50 Cent pro Stunde</a:t>
            </a:r>
            <a:endParaRPr/>
          </a:p>
          <a:p>
            <a:pPr marL="285750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de-DE" sz="1600">
                <a:solidFill>
                  <a:schemeClr val="tx2"/>
                </a:solidFill>
              </a:rPr>
              <a:t>fast in ganz NRW kostenlos nutzbar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platzhalter 6" descr="Text"/>
          <p:cNvSpPr>
            <a:spLocks noGrp="1"/>
          </p:cNvSpPr>
          <p:nvPr>
            <p:ph type="body" sz="quarter" idx="12"/>
          </p:nvPr>
        </p:nvSpPr>
        <p:spPr bwMode="auto">
          <a:xfrm>
            <a:off x="393698" y="4568538"/>
            <a:ext cx="6063371" cy="269875"/>
          </a:xfrm>
        </p:spPr>
        <p:txBody>
          <a:bodyPr/>
          <a:lstStyle/>
          <a:p>
            <a:pPr marL="0" indent="0">
              <a:buFont typeface="Arial"/>
              <a:buNone/>
              <a:defRPr/>
            </a:pPr>
            <a:r>
              <a:rPr lang="de-DE">
                <a:ea typeface="ヒラギノ角ゴ Pro W3"/>
                <a:cs typeface="Arial"/>
              </a:rPr>
              <a:t>Fachschaftsrat Wirtschaftsingenieurwesen  ￭  09.10.2019</a:t>
            </a:r>
            <a:endParaRPr/>
          </a:p>
        </p:txBody>
      </p:sp>
      <p:sp>
        <p:nvSpPr>
          <p:cNvPr id="5" name="Textplatzhalter 5" descr="Text"/>
          <p:cNvSpPr>
            <a:spLocks noGrp="1"/>
          </p:cNvSpPr>
          <p:nvPr>
            <p:ph type="body" sz="quarter" idx="11"/>
          </p:nvPr>
        </p:nvSpPr>
        <p:spPr bwMode="auto">
          <a:xfrm>
            <a:off x="393700" y="3607425"/>
            <a:ext cx="6161088" cy="674688"/>
          </a:xfrm>
        </p:spPr>
        <p:txBody>
          <a:bodyPr/>
          <a:lstStyle/>
          <a:p>
            <a:pPr>
              <a:buFont typeface="Arial"/>
              <a:buNone/>
              <a:defRPr/>
            </a:pPr>
            <a:r>
              <a:rPr lang="de-DE" sz="2800">
                <a:latin typeface="Arial"/>
                <a:ea typeface="ヒラギノ角ゴ Pro W3"/>
                <a:cs typeface="Arial"/>
              </a:rPr>
              <a:t>Einführungsveranstaltung Wirtschaftsingenieurwesen 2/3</a:t>
            </a:r>
            <a:endParaRPr/>
          </a:p>
        </p:txBody>
      </p:sp>
      <p:pic>
        <p:nvPicPr>
          <p:cNvPr id="6" name="Grafik 2" descr="Ein Bild, das Zeichnung enthält.&#10;&#10;Automatisch generierte Beschreibu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264308" y="3446175"/>
            <a:ext cx="1362534" cy="1295400"/>
          </a:xfrm>
          <a:prstGeom prst="rect">
            <a:avLst/>
          </a:prstGeom>
        </p:spPr>
      </p:pic>
      <p:pic>
        <p:nvPicPr>
          <p:cNvPr id="7" name="Grafik 5" descr="Universität Duisburg Essen - Logo&#10;Offen im Denken - Slogan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860519" y="199455"/>
            <a:ext cx="2093913" cy="82556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>
            <a:spLocks noGrp="1"/>
          </p:cNvSpPr>
          <p:nvPr>
            <p:ph type="title"/>
          </p:nvPr>
        </p:nvSpPr>
        <p:spPr bwMode="auto">
          <a:xfrm>
            <a:off x="314301" y="122420"/>
            <a:ext cx="6840537" cy="647700"/>
          </a:xfrm>
        </p:spPr>
        <p:txBody>
          <a:bodyPr/>
          <a:lstStyle/>
          <a:p>
            <a:pPr>
              <a:defRPr/>
            </a:pPr>
            <a:r>
              <a:rPr lang="de-DE"/>
              <a:t>Vertiefungsrichtungen</a:t>
            </a:r>
            <a:endParaRPr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Fachschaftsrat Wirtschaftsingenieurwesen   |   wiing-fachschaft.de   |   09.10.2019</a:t>
            </a:r>
          </a:p>
        </p:txBody>
      </p:sp>
      <p:sp>
        <p:nvSpPr>
          <p:cNvPr id="6" name="Textfeld 16"/>
          <p:cNvSpPr>
            <a:spLocks/>
          </p:cNvSpPr>
          <p:nvPr/>
        </p:nvSpPr>
        <p:spPr bwMode="auto">
          <a:xfrm>
            <a:off x="535254" y="1064250"/>
            <a:ext cx="8345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de-DE" sz="1600" b="1">
                <a:solidFill>
                  <a:schemeClr val="tx2"/>
                </a:solidFill>
              </a:rPr>
              <a:t>Wirtschaftsingenieurwesen</a:t>
            </a:r>
            <a:endParaRPr/>
          </a:p>
        </p:txBody>
      </p:sp>
      <p:sp>
        <p:nvSpPr>
          <p:cNvPr id="7" name="Textfeld 6"/>
          <p:cNvSpPr>
            <a:spLocks/>
          </p:cNvSpPr>
          <p:nvPr/>
        </p:nvSpPr>
        <p:spPr bwMode="auto">
          <a:xfrm>
            <a:off x="314301" y="1475201"/>
            <a:ext cx="4257699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de-DE" sz="1600" b="1">
                <a:solidFill>
                  <a:schemeClr val="tx2"/>
                </a:solidFill>
              </a:rPr>
              <a:t>Technische Vertiefung</a:t>
            </a:r>
            <a:endParaRPr/>
          </a:p>
          <a:p>
            <a:pPr marL="285750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de-DE" sz="1600">
                <a:solidFill>
                  <a:schemeClr val="tx2"/>
                </a:solidFill>
              </a:rPr>
              <a:t>Maschinenbau</a:t>
            </a:r>
            <a:endParaRPr/>
          </a:p>
          <a:p>
            <a:pPr marL="628650" lvl="1" indent="-285750">
              <a:spcAft>
                <a:spcPts val="0"/>
              </a:spcAft>
              <a:buFont typeface="Arial"/>
              <a:buChar char="•"/>
              <a:defRPr/>
            </a:pPr>
            <a:r>
              <a:rPr lang="de-DE" sz="1600">
                <a:solidFill>
                  <a:schemeClr val="tx2"/>
                </a:solidFill>
              </a:rPr>
              <a:t>Mechatronik</a:t>
            </a:r>
            <a:endParaRPr/>
          </a:p>
          <a:p>
            <a:pPr marL="628650" lvl="1" indent="-285750">
              <a:spcAft>
                <a:spcPts val="0"/>
              </a:spcAft>
              <a:buFont typeface="Arial"/>
              <a:buChar char="•"/>
              <a:defRPr/>
            </a:pPr>
            <a:r>
              <a:rPr lang="de-DE" sz="1600">
                <a:solidFill>
                  <a:schemeClr val="tx2"/>
                </a:solidFill>
              </a:rPr>
              <a:t>Product Engineering</a:t>
            </a:r>
            <a:endParaRPr/>
          </a:p>
          <a:p>
            <a:pPr marL="628650" lvl="1" indent="-285750">
              <a:spcAft>
                <a:spcPts val="0"/>
              </a:spcAft>
              <a:buFont typeface="Arial"/>
              <a:buChar char="•"/>
              <a:defRPr/>
            </a:pPr>
            <a:r>
              <a:rPr lang="de-DE" sz="1600">
                <a:solidFill>
                  <a:schemeClr val="tx2"/>
                </a:solidFill>
              </a:rPr>
              <a:t>Energie- und Verfahrenstechnik</a:t>
            </a:r>
            <a:endParaRPr/>
          </a:p>
          <a:p>
            <a:pPr marL="628650" lvl="1" indent="-285750">
              <a:spcAft>
                <a:spcPts val="0"/>
              </a:spcAft>
              <a:buFont typeface="Arial"/>
              <a:buChar char="•"/>
              <a:defRPr/>
            </a:pPr>
            <a:r>
              <a:rPr lang="de-DE" sz="1600">
                <a:solidFill>
                  <a:schemeClr val="tx2"/>
                </a:solidFill>
              </a:rPr>
              <a:t>Schiffstechnik</a:t>
            </a:r>
            <a:endParaRPr/>
          </a:p>
          <a:p>
            <a:pPr marL="628650" lvl="1" indent="-285750">
              <a:spcAft>
                <a:spcPts val="0"/>
              </a:spcAft>
              <a:buFont typeface="Arial"/>
              <a:buChar char="•"/>
              <a:defRPr/>
            </a:pPr>
            <a:r>
              <a:rPr lang="de-DE" sz="1600">
                <a:solidFill>
                  <a:schemeClr val="tx2"/>
                </a:solidFill>
              </a:rPr>
              <a:t>…</a:t>
            </a:r>
            <a:endParaRPr/>
          </a:p>
          <a:p>
            <a:pPr marL="285750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de-DE" sz="1600">
                <a:solidFill>
                  <a:schemeClr val="tx2"/>
                </a:solidFill>
              </a:rPr>
              <a:t>Energietechnik</a:t>
            </a:r>
            <a:endParaRPr/>
          </a:p>
          <a:p>
            <a:pPr marL="285750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de-DE" sz="1600">
                <a:solidFill>
                  <a:schemeClr val="tx2"/>
                </a:solidFill>
              </a:rPr>
              <a:t>IT</a:t>
            </a:r>
            <a:endParaRPr/>
          </a:p>
          <a:p>
            <a:pPr marL="285750" indent="-285750">
              <a:spcAft>
                <a:spcPts val="600"/>
              </a:spcAft>
              <a:buFont typeface="Arial"/>
              <a:buChar char="•"/>
              <a:defRPr/>
            </a:pPr>
            <a:endParaRPr lang="de-DE" sz="1600">
              <a:solidFill>
                <a:schemeClr val="tx2"/>
              </a:solidFill>
            </a:endParaRPr>
          </a:p>
          <a:p>
            <a:pPr marL="285750" indent="-285750">
              <a:spcAft>
                <a:spcPts val="600"/>
              </a:spcAft>
              <a:buFont typeface="Wingdings"/>
              <a:buChar char="Ø"/>
              <a:defRPr/>
            </a:pPr>
            <a:r>
              <a:rPr lang="de-DE" sz="1600">
                <a:solidFill>
                  <a:schemeClr val="tx2"/>
                </a:solidFill>
              </a:rPr>
              <a:t>Wechsel möglich</a:t>
            </a:r>
            <a:endParaRPr/>
          </a:p>
        </p:txBody>
      </p:sp>
      <p:sp>
        <p:nvSpPr>
          <p:cNvPr id="8" name="Textfeld 7"/>
          <p:cNvSpPr>
            <a:spLocks/>
          </p:cNvSpPr>
          <p:nvPr/>
        </p:nvSpPr>
        <p:spPr bwMode="auto">
          <a:xfrm>
            <a:off x="4351047" y="1475201"/>
            <a:ext cx="4257699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de-DE" sz="1600" b="1">
                <a:solidFill>
                  <a:schemeClr val="tx2"/>
                </a:solidFill>
              </a:rPr>
              <a:t>Wirtschaftliche Vertiefung</a:t>
            </a:r>
            <a:endParaRPr/>
          </a:p>
          <a:p>
            <a:pPr marL="285750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de-DE" sz="1600">
                <a:solidFill>
                  <a:schemeClr val="tx2"/>
                </a:solidFill>
              </a:rPr>
              <a:t>Produktionsmanagement</a:t>
            </a:r>
            <a:endParaRPr/>
          </a:p>
          <a:p>
            <a:pPr marL="285750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de-DE" sz="1600">
                <a:solidFill>
                  <a:schemeClr val="tx2"/>
                </a:solidFill>
              </a:rPr>
              <a:t>Controlling</a:t>
            </a:r>
            <a:endParaRPr/>
          </a:p>
          <a:p>
            <a:pPr marL="285750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de-DE" sz="1600">
                <a:solidFill>
                  <a:schemeClr val="tx2"/>
                </a:solidFill>
              </a:rPr>
              <a:t>Automotive</a:t>
            </a:r>
            <a:endParaRPr/>
          </a:p>
          <a:p>
            <a:pPr marL="285750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de-DE" sz="1600">
                <a:solidFill>
                  <a:schemeClr val="tx2"/>
                </a:solidFill>
              </a:rPr>
              <a:t>International Automotive</a:t>
            </a:r>
            <a:endParaRPr/>
          </a:p>
          <a:p>
            <a:pPr marL="285750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de-DE" sz="1600">
                <a:solidFill>
                  <a:schemeClr val="tx2"/>
                </a:solidFill>
              </a:rPr>
              <a:t>MSM</a:t>
            </a:r>
            <a:endParaRPr/>
          </a:p>
          <a:p>
            <a:pPr marL="285750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de-DE" sz="1600">
                <a:solidFill>
                  <a:schemeClr val="tx2"/>
                </a:solidFill>
              </a:rPr>
              <a:t>Energiewirtschaft (WiWi)</a:t>
            </a:r>
            <a:endParaRPr/>
          </a:p>
          <a:p>
            <a:pPr marL="285750" indent="-285750">
              <a:spcAft>
                <a:spcPts val="600"/>
              </a:spcAft>
              <a:buFont typeface="Arial"/>
              <a:buChar char="•"/>
              <a:defRPr/>
            </a:pPr>
            <a:endParaRPr lang="de-DE" sz="1600">
              <a:solidFill>
                <a:schemeClr val="tx2"/>
              </a:solidFill>
            </a:endParaRPr>
          </a:p>
          <a:p>
            <a:pPr marL="285750" indent="-285750">
              <a:spcAft>
                <a:spcPts val="600"/>
              </a:spcAft>
              <a:buFont typeface="Wingdings"/>
              <a:buChar char="Ø"/>
              <a:defRPr/>
            </a:pPr>
            <a:r>
              <a:rPr lang="de-DE" sz="1600">
                <a:solidFill>
                  <a:schemeClr val="tx2"/>
                </a:solidFill>
              </a:rPr>
              <a:t>Ab dem 4. Semester</a:t>
            </a:r>
            <a:endParaRPr/>
          </a:p>
          <a:p>
            <a:pPr marL="285750" indent="-285750">
              <a:spcAft>
                <a:spcPts val="600"/>
              </a:spcAft>
              <a:buFont typeface="Wingdings"/>
              <a:buChar char="Ø"/>
              <a:defRPr/>
            </a:pPr>
            <a:r>
              <a:rPr lang="de-DE" sz="1600">
                <a:solidFill>
                  <a:schemeClr val="tx2"/>
                </a:solidFill>
              </a:rPr>
              <a:t>Wahl mit Anmeldung zur ersten Klausur</a:t>
            </a:r>
            <a:endParaRPr/>
          </a:p>
        </p:txBody>
      </p:sp>
      <p:sp>
        <p:nvSpPr>
          <p:cNvPr id="9" name="Rechteck 4"/>
          <p:cNvSpPr/>
          <p:nvPr/>
        </p:nvSpPr>
        <p:spPr bwMode="auto">
          <a:xfrm>
            <a:off x="7160526" y="2138615"/>
            <a:ext cx="1804087" cy="866269"/>
          </a:xfrm>
          <a:prstGeom prst="rect">
            <a:avLst/>
          </a:prstGeom>
          <a:solidFill>
            <a:srgbClr val="294C9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/>
              <a:t>Studienverlaufsplan </a:t>
            </a:r>
            <a:br>
              <a:rPr lang="de-DE" sz="1200"/>
            </a:br>
            <a:r>
              <a:rPr lang="de-DE" sz="1200"/>
              <a:t>in der PO oder in der Veranstaltungsdatenbank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platzhalter 6" descr="Text"/>
          <p:cNvSpPr>
            <a:spLocks noGrp="1"/>
          </p:cNvSpPr>
          <p:nvPr>
            <p:ph type="body" sz="quarter" idx="12"/>
          </p:nvPr>
        </p:nvSpPr>
        <p:spPr bwMode="auto">
          <a:xfrm>
            <a:off x="393698" y="4568538"/>
            <a:ext cx="6063371" cy="269875"/>
          </a:xfrm>
        </p:spPr>
        <p:txBody>
          <a:bodyPr/>
          <a:lstStyle/>
          <a:p>
            <a:pPr marL="0" indent="0">
              <a:buFont typeface="Arial"/>
              <a:buNone/>
              <a:defRPr/>
            </a:pPr>
            <a:r>
              <a:rPr lang="de-DE">
                <a:ea typeface="ヒラギノ角ゴ Pro W3"/>
                <a:cs typeface="Arial"/>
              </a:rPr>
              <a:t>Fachschaftsrat Wirtschaftsingenieurwesen  ￭  10.10.2019</a:t>
            </a:r>
            <a:endParaRPr/>
          </a:p>
        </p:txBody>
      </p:sp>
      <p:sp>
        <p:nvSpPr>
          <p:cNvPr id="5" name="Textplatzhalter 5" descr="Text"/>
          <p:cNvSpPr>
            <a:spLocks noGrp="1"/>
          </p:cNvSpPr>
          <p:nvPr>
            <p:ph type="body" sz="quarter" idx="11"/>
          </p:nvPr>
        </p:nvSpPr>
        <p:spPr bwMode="auto">
          <a:xfrm>
            <a:off x="393700" y="3607425"/>
            <a:ext cx="6161088" cy="674688"/>
          </a:xfrm>
        </p:spPr>
        <p:txBody>
          <a:bodyPr/>
          <a:lstStyle/>
          <a:p>
            <a:pPr>
              <a:buFont typeface="Arial"/>
              <a:buNone/>
              <a:defRPr/>
            </a:pPr>
            <a:r>
              <a:rPr lang="de-DE" sz="2800">
                <a:latin typeface="Arial"/>
                <a:ea typeface="ヒラギノ角ゴ Pro W3"/>
                <a:cs typeface="Arial"/>
              </a:rPr>
              <a:t>Einführungsveranstaltung Wirtschaftsingenieurwesen 3/3</a:t>
            </a:r>
            <a:endParaRPr/>
          </a:p>
        </p:txBody>
      </p:sp>
      <p:pic>
        <p:nvPicPr>
          <p:cNvPr id="6" name="Grafik 2" descr="Ein Bild, das Zeichnung enthält.&#10;&#10;Automatisch generierte Beschreibu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264308" y="3446175"/>
            <a:ext cx="1362534" cy="1295400"/>
          </a:xfrm>
          <a:prstGeom prst="rect">
            <a:avLst/>
          </a:prstGeom>
        </p:spPr>
      </p:pic>
      <p:pic>
        <p:nvPicPr>
          <p:cNvPr id="7" name="Grafik 5" descr="Universität Duisburg Essen - Logo&#10;Offen im Denken - Slogan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860519" y="199455"/>
            <a:ext cx="2093913" cy="82556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platzhalter 1"/>
          <p:cNvSpPr>
            <a:spLocks noGrp="1"/>
          </p:cNvSpPr>
          <p:nvPr>
            <p:ph type="body" sz="quarter" idx="11"/>
          </p:nvPr>
        </p:nvSpPr>
        <p:spPr bwMode="auto">
          <a:xfrm>
            <a:off x="592913" y="1444783"/>
            <a:ext cx="6722287" cy="259381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e-DE" sz="3200"/>
              <a:t>Einführung in die </a:t>
            </a:r>
            <a:br>
              <a:rPr lang="de-DE" sz="3200"/>
            </a:br>
            <a:r>
              <a:rPr lang="de-DE" sz="3200"/>
              <a:t>Online-Portale</a:t>
            </a:r>
            <a:endParaRPr/>
          </a:p>
        </p:txBody>
      </p:sp>
      <p:pic>
        <p:nvPicPr>
          <p:cNvPr id="5" name="Grafik 2" descr="01 dr.-maddison-v2 Kopie.gif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00088" y="3067764"/>
            <a:ext cx="2552477" cy="160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7" descr="Ein Bild, das Zeichnung enthält.&#10;&#10;Automatisch generierte Beschreibung"/>
          <p:cNvPicPr>
            <a:picLocks noChangeAspect="1"/>
          </p:cNvPicPr>
          <p:nvPr/>
        </p:nvPicPr>
        <p:blipFill>
          <a:blip r:embed="rId4">
            <a:alphaModFix amt="50000"/>
          </a:blip>
          <a:stretch/>
        </p:blipFill>
        <p:spPr bwMode="auto">
          <a:xfrm>
            <a:off x="7153455" y="1104899"/>
            <a:ext cx="1542870" cy="146684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Prüfungsordnung und Stundenpläne</a:t>
            </a:r>
            <a:endParaRPr/>
          </a:p>
          <a:p>
            <a:pPr>
              <a:defRPr/>
            </a:pPr>
            <a:r>
              <a:rPr lang="de-DE"/>
              <a:t>Klausuren</a:t>
            </a:r>
            <a:endParaRPr/>
          </a:p>
          <a:p>
            <a:pPr>
              <a:defRPr/>
            </a:pPr>
            <a:r>
              <a:rPr lang="de-DE"/>
              <a:t>Portale</a:t>
            </a:r>
            <a:endParaRPr/>
          </a:p>
          <a:p>
            <a:pPr marL="600075" indent="-342900">
              <a:buFont typeface="Symbol"/>
              <a:buChar char="-"/>
              <a:defRPr/>
            </a:pPr>
            <a:r>
              <a:rPr lang="de-DE" b="0">
                <a:solidFill>
                  <a:srgbClr val="004C93"/>
                </a:solidFill>
              </a:rPr>
              <a:t>HISinOne, LSF, Moodle</a:t>
            </a:r>
            <a:endParaRPr lang="de-DE" b="1">
              <a:solidFill>
                <a:srgbClr val="004C93"/>
              </a:solidFill>
            </a:endParaRPr>
          </a:p>
          <a:p>
            <a:pPr>
              <a:defRPr/>
            </a:pPr>
            <a:r>
              <a:rPr lang="de-DE"/>
              <a:t>Wichtige Links</a:t>
            </a:r>
            <a:endParaRPr/>
          </a:p>
          <a:p>
            <a:pPr marL="600075" indent="-342900">
              <a:buFont typeface="Symbol"/>
              <a:buChar char="-"/>
              <a:defRPr/>
            </a:pPr>
            <a:r>
              <a:rPr lang="de-DE" b="0"/>
              <a:t>E-Mail, Rückmeldung, Prüfungsamt, etc.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endParaRPr lang="de-DE"/>
          </a:p>
        </p:txBody>
      </p:sp>
      <p:sp>
        <p:nvSpPr>
          <p:cNvPr id="5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Agenda</a:t>
            </a:r>
            <a:endParaRPr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Fachschaftsrat Wirtschaftsingenieurwesen   |   wiing-fachschaft.de   |   10.10.2019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platzhalter 1"/>
          <p:cNvSpPr>
            <a:spLocks noGrp="1"/>
          </p:cNvSpPr>
          <p:nvPr>
            <p:ph type="body" sz="quarter" idx="11"/>
          </p:nvPr>
        </p:nvSpPr>
        <p:spPr bwMode="auto">
          <a:xfrm>
            <a:off x="592913" y="1274841"/>
            <a:ext cx="6722287" cy="259381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e-DE" sz="3200"/>
              <a:t>Herzlich Willkommen </a:t>
            </a:r>
            <a:br>
              <a:rPr lang="de-DE" sz="3200"/>
            </a:br>
            <a:r>
              <a:rPr lang="de-DE" sz="3200"/>
              <a:t>an der Uni Duisburg-Essen!</a:t>
            </a:r>
            <a:endParaRPr/>
          </a:p>
        </p:txBody>
      </p:sp>
      <p:pic>
        <p:nvPicPr>
          <p:cNvPr id="5" name="Grafik 2" descr="01 dr.-maddison-v2 Kopie.gif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00088" y="3067764"/>
            <a:ext cx="2552477" cy="160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7" descr="Ein Bild, das Zeichnung enthält.&#10;&#10;Automatisch generierte Beschreibung"/>
          <p:cNvPicPr>
            <a:picLocks noChangeAspect="1"/>
          </p:cNvPicPr>
          <p:nvPr/>
        </p:nvPicPr>
        <p:blipFill>
          <a:blip r:embed="rId4">
            <a:alphaModFix amt="50000"/>
          </a:blip>
          <a:stretch/>
        </p:blipFill>
        <p:spPr bwMode="auto">
          <a:xfrm>
            <a:off x="7153455" y="1104899"/>
            <a:ext cx="1542870" cy="146684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platzhalter 1"/>
          <p:cNvSpPr>
            <a:spLocks noGrp="1"/>
          </p:cNvSpPr>
          <p:nvPr>
            <p:ph type="body" sz="quarter" idx="11"/>
          </p:nvPr>
        </p:nvSpPr>
        <p:spPr bwMode="auto">
          <a:xfrm>
            <a:off x="592913" y="1444783"/>
            <a:ext cx="6722287" cy="2593817"/>
          </a:xfrm>
        </p:spPr>
        <p:txBody>
          <a:bodyPr/>
          <a:lstStyle/>
          <a:p>
            <a:pPr>
              <a:defRPr/>
            </a:pPr>
            <a:r>
              <a:rPr lang="de-DE" sz="3200"/>
              <a:t>Prüfungsordnung und Stundenpläne</a:t>
            </a:r>
            <a:endParaRPr/>
          </a:p>
        </p:txBody>
      </p:sp>
      <p:pic>
        <p:nvPicPr>
          <p:cNvPr id="5" name="Grafik 2" descr="01 dr.-maddison-v2 Kopie.gif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00088" y="3067764"/>
            <a:ext cx="2552477" cy="160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7" descr="Ein Bild, das Zeichnung enthält.&#10;&#10;Automatisch generierte Beschreibung"/>
          <p:cNvPicPr>
            <a:picLocks noChangeAspect="1"/>
          </p:cNvPicPr>
          <p:nvPr/>
        </p:nvPicPr>
        <p:blipFill>
          <a:blip r:embed="rId4">
            <a:alphaModFix amt="50000"/>
          </a:blip>
          <a:stretch/>
        </p:blipFill>
        <p:spPr bwMode="auto">
          <a:xfrm>
            <a:off x="7153455" y="1104899"/>
            <a:ext cx="1542870" cy="146684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1800"/>
              <a:t>Neue Prüfungsordnung - PO19</a:t>
            </a:r>
            <a:endParaRPr/>
          </a:p>
          <a:p>
            <a:pPr>
              <a:defRPr/>
            </a:pPr>
            <a:r>
              <a:rPr lang="de-DE" sz="1800"/>
              <a:t>Stundenpläne für das WS19/20</a:t>
            </a:r>
            <a:endParaRPr/>
          </a:p>
          <a:p>
            <a:pPr>
              <a:defRPr/>
            </a:pPr>
            <a:r>
              <a:rPr lang="de-DE" sz="1800"/>
              <a:t>Teilweise Änderung der Veranstaltungsbezeichnungen</a:t>
            </a:r>
            <a:endParaRPr/>
          </a:p>
          <a:p>
            <a:pPr>
              <a:defRPr/>
            </a:pPr>
            <a:r>
              <a:rPr lang="de-DE" sz="1800"/>
              <a:t>Überprüfung in der Veranstaltungsdatenbank und im Modulhandbuch</a:t>
            </a:r>
            <a:endParaRPr/>
          </a:p>
          <a:p>
            <a:pPr lvl="1">
              <a:defRPr/>
            </a:pPr>
            <a:r>
              <a:rPr lang="de-DE" sz="1600"/>
              <a:t>	</a:t>
            </a:r>
            <a:r>
              <a:rPr lang="de-DE" sz="1800" b="1">
                <a:ea typeface="Arial"/>
              </a:rPr>
              <a:t>https://www.uni-due.de/vdb/studiengang/liste </a:t>
            </a:r>
            <a:endParaRPr/>
          </a:p>
          <a:p>
            <a:pPr marL="285750" lvl="1" indent="-285750">
              <a:buFont typeface="Arial"/>
              <a:buChar char="•"/>
              <a:defRPr/>
            </a:pPr>
            <a:r>
              <a:rPr lang="de-DE" sz="1800" b="1">
                <a:solidFill>
                  <a:srgbClr val="004C93"/>
                </a:solidFill>
              </a:rPr>
              <a:t>Erstellung Stundeplan im LSF</a:t>
            </a:r>
            <a:endParaRPr/>
          </a:p>
          <a:p>
            <a:pPr lvl="2" indent="0">
              <a:buNone/>
              <a:defRPr/>
            </a:pPr>
            <a:r>
              <a:rPr lang="de-DE" sz="1800" b="1">
                <a:solidFill>
                  <a:srgbClr val="004C93"/>
                </a:solidFill>
              </a:rPr>
              <a:t>	</a:t>
            </a:r>
            <a:r>
              <a:rPr lang="de-DE" sz="1800" b="1"/>
              <a:t>https://campus.uni-due.de/lsf/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5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Prüfungsordnung und Stundenpläne</a:t>
            </a:r>
            <a:endParaRPr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Fachschaftsrat Wirtschaftsingenieurwesen   |   wiing-fachschaft.de   |   10.10.2019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platzhalter 1"/>
          <p:cNvSpPr>
            <a:spLocks noGrp="1"/>
          </p:cNvSpPr>
          <p:nvPr>
            <p:ph type="body" sz="quarter" idx="11"/>
          </p:nvPr>
        </p:nvSpPr>
        <p:spPr bwMode="auto">
          <a:xfrm>
            <a:off x="592913" y="1444783"/>
            <a:ext cx="6722287" cy="2593817"/>
          </a:xfrm>
        </p:spPr>
        <p:txBody>
          <a:bodyPr/>
          <a:lstStyle/>
          <a:p>
            <a:pPr>
              <a:defRPr/>
            </a:pPr>
            <a:r>
              <a:rPr lang="de-DE" sz="3200"/>
              <a:t>Klausuren</a:t>
            </a:r>
            <a:endParaRPr/>
          </a:p>
        </p:txBody>
      </p:sp>
      <p:pic>
        <p:nvPicPr>
          <p:cNvPr id="5" name="Grafik 2" descr="01 dr.-maddison-v2 Kopie.gif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00088" y="3067764"/>
            <a:ext cx="2552477" cy="160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7" descr="Ein Bild, das Zeichnung enthält.&#10;&#10;Automatisch generierte Beschreibung"/>
          <p:cNvPicPr>
            <a:picLocks noChangeAspect="1"/>
          </p:cNvPicPr>
          <p:nvPr/>
        </p:nvPicPr>
        <p:blipFill>
          <a:blip r:embed="rId4">
            <a:alphaModFix amt="50000"/>
          </a:blip>
          <a:stretch/>
        </p:blipFill>
        <p:spPr bwMode="auto">
          <a:xfrm>
            <a:off x="7153455" y="1104899"/>
            <a:ext cx="1542870" cy="146684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5"/>
          <p:cNvSpPr>
            <a:spLocks noGrp="1"/>
          </p:cNvSpPr>
          <p:nvPr>
            <p:ph sz="half" idx="2"/>
          </p:nvPr>
        </p:nvSpPr>
        <p:spPr bwMode="auto"/>
        <p:txBody>
          <a:bodyPr/>
          <a:lstStyle/>
          <a:p>
            <a:pPr marL="0" indent="0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de-DE" sz="2100">
                <a:latin typeface="Times New Roman"/>
                <a:cs typeface="Times New Roman"/>
              </a:rPr>
              <a:t>Prüfungsamt (Fr. Plewa)</a:t>
            </a:r>
            <a:endParaRPr lang="de-DE" sz="2100"/>
          </a:p>
          <a:p>
            <a:pPr marL="342900" lvl="1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de-DE" sz="2100" b="1">
                <a:solidFill>
                  <a:srgbClr val="004C93"/>
                </a:solidFill>
                <a:latin typeface="Times New Roman"/>
                <a:cs typeface="Times New Roman"/>
              </a:rPr>
              <a:t>Anmeldung über HISinOne</a:t>
            </a:r>
            <a:endParaRPr/>
          </a:p>
          <a:p>
            <a:pPr marL="342900" lvl="1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de-DE" sz="2100" b="1">
                <a:solidFill>
                  <a:srgbClr val="004C93"/>
                </a:solidFill>
                <a:latin typeface="Times New Roman"/>
                <a:cs typeface="Times New Roman"/>
              </a:rPr>
              <a:t>Abmeldung </a:t>
            </a:r>
            <a:endParaRPr/>
          </a:p>
          <a:p>
            <a:pPr marL="714375" indent="-457200">
              <a:buFont typeface="Symbol"/>
              <a:buChar char="-"/>
              <a:defRPr/>
            </a:pPr>
            <a:r>
              <a:rPr lang="de-DE" sz="1800" b="0" i="0" u="none" strike="noStrike" cap="none" spc="0">
                <a:solidFill>
                  <a:srgbClr val="004C93"/>
                </a:solidFill>
                <a:latin typeface="Arial"/>
                <a:ea typeface="Arial"/>
                <a:cs typeface="Arial"/>
              </a:rPr>
              <a:t>Regulär: Eine Woche vor Klausurtermin über HISinOne</a:t>
            </a:r>
            <a:endParaRPr/>
          </a:p>
          <a:p>
            <a:pPr marL="714375" indent="-457200">
              <a:buFont typeface="Symbol"/>
              <a:buChar char="-"/>
              <a:defRPr/>
            </a:pPr>
            <a:r>
              <a:rPr lang="de-DE" sz="1800" b="0" i="0" u="none" strike="noStrike" cap="none" spc="0">
                <a:solidFill>
                  <a:srgbClr val="004C93"/>
                </a:solidFill>
                <a:latin typeface="Arial"/>
                <a:ea typeface="Arial"/>
                <a:cs typeface="Arial"/>
              </a:rPr>
              <a:t>Krankenschein (prüfungsunfähig)</a:t>
            </a:r>
            <a:endParaRPr/>
          </a:p>
          <a:p>
            <a:pPr>
              <a:defRPr/>
            </a:pPr>
            <a:endParaRPr lang="de-DE" sz="1800" b="0" i="0" u="none" strike="noStrike" cap="none" spc="0">
              <a:solidFill>
                <a:srgbClr val="004C93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" name="Inhaltsplatzhalter 2"/>
          <p:cNvSpPr>
            <a:spLocks noGrp="1"/>
          </p:cNvSpPr>
          <p:nvPr>
            <p:ph sz="half" idx="1"/>
          </p:nvPr>
        </p:nvSpPr>
        <p:spPr bwMode="auto"/>
        <p:txBody>
          <a:bodyPr/>
          <a:lstStyle/>
          <a:p>
            <a:pPr>
              <a:lnSpc>
                <a:spcPct val="150000"/>
              </a:lnSpc>
              <a:spcAft>
                <a:spcPts val="0"/>
              </a:spcAft>
              <a:defRPr/>
            </a:pPr>
            <a:r>
              <a:rPr lang="de-DE" sz="2100">
                <a:latin typeface="Times New Roman"/>
                <a:cs typeface="Times New Roman"/>
              </a:rPr>
              <a:t>Vorbereitung</a:t>
            </a:r>
            <a:endParaRPr lang="de-DE" sz="2100"/>
          </a:p>
          <a:p>
            <a:pPr>
              <a:lnSpc>
                <a:spcPct val="150000"/>
              </a:lnSpc>
              <a:spcAft>
                <a:spcPts val="0"/>
              </a:spcAft>
              <a:defRPr/>
            </a:pPr>
            <a:r>
              <a:rPr lang="de-DE" sz="2100">
                <a:latin typeface="Times New Roman"/>
                <a:cs typeface="Times New Roman"/>
              </a:rPr>
              <a:t>3 Versuche</a:t>
            </a:r>
            <a:endParaRPr lang="de-DE" sz="2100"/>
          </a:p>
          <a:p>
            <a:pPr>
              <a:lnSpc>
                <a:spcPct val="150000"/>
              </a:lnSpc>
              <a:spcAft>
                <a:spcPts val="0"/>
              </a:spcAft>
              <a:defRPr/>
            </a:pPr>
            <a:r>
              <a:rPr lang="de-DE" sz="2100">
                <a:latin typeface="Times New Roman"/>
                <a:cs typeface="Times New Roman"/>
              </a:rPr>
              <a:t>Klausureinsicht</a:t>
            </a:r>
            <a:endParaRPr lang="de-DE" sz="2100"/>
          </a:p>
          <a:p>
            <a:pPr>
              <a:defRPr/>
            </a:pPr>
            <a:endParaRPr lang="de-DE"/>
          </a:p>
        </p:txBody>
      </p:sp>
      <p:sp>
        <p:nvSpPr>
          <p:cNvPr id="6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Klausuren</a:t>
            </a:r>
            <a:endParaRPr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Fachschaftsrat Wirtschaftsingenieurwesen   |   wiing-fachschaft.de   |   10.10.2019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platzhalter 1"/>
          <p:cNvSpPr>
            <a:spLocks noGrp="1"/>
          </p:cNvSpPr>
          <p:nvPr>
            <p:ph type="body" sz="quarter" idx="11"/>
          </p:nvPr>
        </p:nvSpPr>
        <p:spPr bwMode="auto">
          <a:xfrm>
            <a:off x="592913" y="1444783"/>
            <a:ext cx="6722287" cy="2593817"/>
          </a:xfrm>
        </p:spPr>
        <p:txBody>
          <a:bodyPr/>
          <a:lstStyle/>
          <a:p>
            <a:pPr>
              <a:defRPr/>
            </a:pPr>
            <a:r>
              <a:rPr lang="de-DE" sz="3200"/>
              <a:t>Portale</a:t>
            </a:r>
            <a:endParaRPr/>
          </a:p>
        </p:txBody>
      </p:sp>
      <p:pic>
        <p:nvPicPr>
          <p:cNvPr id="5" name="Grafik 2" descr="01 dr.-maddison-v2 Kopie.gif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00088" y="3067764"/>
            <a:ext cx="2552477" cy="160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7" descr="Ein Bild, das Zeichnung enthält.&#10;&#10;Automatisch generierte Beschreibung"/>
          <p:cNvPicPr>
            <a:picLocks noChangeAspect="1"/>
          </p:cNvPicPr>
          <p:nvPr/>
        </p:nvPicPr>
        <p:blipFill>
          <a:blip r:embed="rId4">
            <a:alphaModFix amt="50000"/>
          </a:blip>
          <a:stretch/>
        </p:blipFill>
        <p:spPr bwMode="auto">
          <a:xfrm>
            <a:off x="7153455" y="1104899"/>
            <a:ext cx="1542870" cy="146684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6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de-DE" sz="1800"/>
              <a:t>HISinOne (campus.uni-due.de/cm) </a:t>
            </a:r>
            <a:endParaRPr/>
          </a:p>
          <a:p>
            <a:pPr marL="542925" indent="-285750">
              <a:lnSpc>
                <a:spcPct val="150000"/>
              </a:lnSpc>
              <a:buFont typeface="Symbol"/>
              <a:buChar char="-"/>
              <a:defRPr/>
            </a:pPr>
            <a:r>
              <a:rPr lang="de-DE" sz="1800" b="0">
                <a:solidFill>
                  <a:srgbClr val="004C93"/>
                </a:solidFill>
              </a:rPr>
              <a:t>Prüfungsanmeldung &amp; Abmeldung </a:t>
            </a:r>
            <a:br>
              <a:rPr lang="de-DE" sz="1800" b="0">
                <a:solidFill>
                  <a:srgbClr val="004C93"/>
                </a:solidFill>
              </a:rPr>
            </a:br>
            <a:r>
              <a:rPr lang="de-DE" sz="1800" b="0">
                <a:solidFill>
                  <a:srgbClr val="004C93"/>
                </a:solidFill>
              </a:rPr>
              <a:t>(außer Auflagenfächer → persönlich beim Prüfungsamt)</a:t>
            </a:r>
            <a:endParaRPr/>
          </a:p>
          <a:p>
            <a:pPr marL="542925" indent="-285750">
              <a:lnSpc>
                <a:spcPct val="150000"/>
              </a:lnSpc>
              <a:buFont typeface="Symbol"/>
              <a:buChar char="-"/>
              <a:defRPr/>
            </a:pPr>
            <a:r>
              <a:rPr lang="de-DE" sz="1800" b="0">
                <a:solidFill>
                  <a:srgbClr val="004C93"/>
                </a:solidFill>
              </a:rPr>
              <a:t>Notenspiegel</a:t>
            </a:r>
            <a:endParaRPr lang="de-DE" sz="1800" b="0"/>
          </a:p>
          <a:p>
            <a:pPr marL="542925" indent="-285750">
              <a:lnSpc>
                <a:spcPct val="150000"/>
              </a:lnSpc>
              <a:buFont typeface="Symbol"/>
              <a:buChar char="-"/>
              <a:defRPr/>
            </a:pPr>
            <a:r>
              <a:rPr lang="de-DE" sz="1800" b="0">
                <a:solidFill>
                  <a:srgbClr val="004C93"/>
                </a:solidFill>
              </a:rPr>
              <a:t>Immatrikulationsbescheinigung</a:t>
            </a:r>
            <a:endParaRPr lang="de-DE" sz="1800" b="0"/>
          </a:p>
          <a:p>
            <a:pPr marL="542925" indent="-285750">
              <a:lnSpc>
                <a:spcPct val="150000"/>
              </a:lnSpc>
              <a:buFont typeface="Symbol"/>
              <a:buChar char="-"/>
              <a:defRPr/>
            </a:pPr>
            <a:r>
              <a:rPr lang="de-DE" sz="1800" b="0">
                <a:solidFill>
                  <a:srgbClr val="004C93"/>
                </a:solidFill>
              </a:rPr>
              <a:t>Rückmeldung &amp; Studienbeitrag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5" name="Titel 5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Portale - HISinOne</a:t>
            </a:r>
            <a:endParaRPr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Fachschaftsrat Wirtschaftsingenieurwesen   |   wiing-fachschaft.de   |   10.10.2019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6"/>
          <p:cNvSpPr>
            <a:spLocks noGrp="1"/>
          </p:cNvSpPr>
          <p:nvPr>
            <p:ph idx="1"/>
          </p:nvPr>
        </p:nvSpPr>
        <p:spPr bwMode="auto">
          <a:xfrm>
            <a:off x="180000" y="918000"/>
            <a:ext cx="8784000" cy="3525958"/>
          </a:xfrm>
        </p:spPr>
        <p:txBody>
          <a:bodyPr/>
          <a:lstStyle/>
          <a:p>
            <a:pPr marL="0" indent="0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de-DE" sz="1800"/>
              <a:t>HISinOne (campus.uni-due.de/cm) 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5" name="Titel 5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Portale - HISinOne</a:t>
            </a:r>
            <a:endParaRPr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Fachschaftsrat Wirtschaftsingenieurwesen   |   wiing-fachschaft.de   |   10.10.2019</a:t>
            </a:r>
            <a:endParaRPr/>
          </a:p>
        </p:txBody>
      </p:sp>
      <p:pic>
        <p:nvPicPr>
          <p:cNvPr id="7" name="Grafik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715528" y="1548155"/>
            <a:ext cx="3816000" cy="26098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Grafik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39552" y="1631269"/>
            <a:ext cx="3816424" cy="252673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>
            <a:spLocks noGrp="1"/>
          </p:cNvSpPr>
          <p:nvPr>
            <p:ph idx="1"/>
          </p:nvPr>
        </p:nvSpPr>
        <p:spPr bwMode="auto">
          <a:xfrm>
            <a:off x="180000" y="918000"/>
            <a:ext cx="8784000" cy="3860930"/>
          </a:xfrm>
        </p:spPr>
        <p:txBody>
          <a:bodyPr/>
          <a:lstStyle/>
          <a:p>
            <a:pPr marL="0" indent="0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de-DE" sz="1800"/>
              <a:t>LSF (www.lsf.uni-due.de/ub) </a:t>
            </a:r>
            <a:endParaRPr/>
          </a:p>
          <a:p>
            <a:pPr marL="171450" lvl="1" indent="-171450">
              <a:lnSpc>
                <a:spcPct val="150000"/>
              </a:lnSpc>
              <a:buFont typeface="Symbol"/>
              <a:buChar char="-"/>
              <a:defRPr/>
            </a:pPr>
            <a:r>
              <a:rPr lang="de-DE" sz="1800">
                <a:solidFill>
                  <a:srgbClr val="004C93"/>
                </a:solidFill>
              </a:rPr>
              <a:t>Stundenplanerstellung</a:t>
            </a:r>
            <a:endParaRPr/>
          </a:p>
          <a:p>
            <a:pPr marL="171450" lvl="1" indent="-171450">
              <a:lnSpc>
                <a:spcPct val="150000"/>
              </a:lnSpc>
              <a:buFont typeface="Symbol"/>
              <a:buChar char="-"/>
              <a:defRPr/>
            </a:pPr>
            <a:r>
              <a:rPr lang="de-DE" sz="1800">
                <a:solidFill>
                  <a:srgbClr val="004C93"/>
                </a:solidFill>
              </a:rPr>
              <a:t>Veranstaltungsverzeichnis &amp; -anmeldung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5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Portale - LSF</a:t>
            </a:r>
            <a:endParaRPr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Fachschaftsrat Wirtschaftsingenieurwesen   |   wiing-fachschaft.de   |   10.10.2019</a:t>
            </a:r>
            <a:endParaRPr/>
          </a:p>
        </p:txBody>
      </p:sp>
      <p:pic>
        <p:nvPicPr>
          <p:cNvPr id="7" name="Grafik 1" descr="Bildschirmausschnitt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480736" y="2539915"/>
            <a:ext cx="4182527" cy="21723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>
            <a:spLocks noGrp="1"/>
          </p:cNvSpPr>
          <p:nvPr>
            <p:ph idx="1"/>
          </p:nvPr>
        </p:nvSpPr>
        <p:spPr bwMode="auto">
          <a:xfrm>
            <a:off x="180000" y="918000"/>
            <a:ext cx="8784000" cy="3860930"/>
          </a:xfrm>
        </p:spPr>
        <p:txBody>
          <a:bodyPr/>
          <a:lstStyle/>
          <a:p>
            <a:pPr marL="0" indent="0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de-DE" sz="1800"/>
              <a:t>Moodle (moodle.uni-due.de) </a:t>
            </a:r>
            <a:endParaRPr/>
          </a:p>
          <a:p>
            <a:pPr marL="171450" lvl="1" indent="-171450">
              <a:lnSpc>
                <a:spcPct val="150000"/>
              </a:lnSpc>
              <a:buFont typeface="Symbol"/>
              <a:buChar char="-"/>
              <a:defRPr/>
            </a:pPr>
            <a:r>
              <a:rPr lang="de-DE" sz="1800">
                <a:solidFill>
                  <a:srgbClr val="004C93"/>
                </a:solidFill>
              </a:rPr>
              <a:t>Lehrmaterialien und Infos </a:t>
            </a:r>
            <a:endParaRPr/>
          </a:p>
          <a:p>
            <a:pPr marL="171450" lvl="1" indent="-171450">
              <a:lnSpc>
                <a:spcPct val="150000"/>
              </a:lnSpc>
              <a:buFont typeface="Symbol"/>
              <a:buChar char="-"/>
              <a:defRPr/>
            </a:pPr>
            <a:endParaRPr lang="de-DE" sz="2000">
              <a:solidFill>
                <a:srgbClr val="004C93"/>
              </a:solidFill>
            </a:endParaRPr>
          </a:p>
          <a:p>
            <a:pPr>
              <a:defRPr/>
            </a:pPr>
            <a:endParaRPr lang="de-DE"/>
          </a:p>
        </p:txBody>
      </p:sp>
      <p:sp>
        <p:nvSpPr>
          <p:cNvPr id="5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Portale - Moodle</a:t>
            </a:r>
            <a:endParaRPr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Fachschaftsrat Wirtschaftsingenieurwesen   |   wiing-fachschaft.de   |   10.10.2019</a:t>
            </a:r>
            <a:endParaRPr/>
          </a:p>
        </p:txBody>
      </p:sp>
      <p:pic>
        <p:nvPicPr>
          <p:cNvPr id="7" name="Grafik 2" descr="Bildschirmausschnitt"/>
          <p:cNvPicPr>
            <a:picLocks noChangeAspect="1"/>
          </p:cNvPicPr>
          <p:nvPr/>
        </p:nvPicPr>
        <p:blipFill>
          <a:blip r:embed="rId2"/>
          <a:srcRect b="3355"/>
          <a:stretch/>
        </p:blipFill>
        <p:spPr bwMode="auto">
          <a:xfrm>
            <a:off x="1679972" y="1923678"/>
            <a:ext cx="5784056" cy="27363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platzhalter 1"/>
          <p:cNvSpPr>
            <a:spLocks noGrp="1"/>
          </p:cNvSpPr>
          <p:nvPr>
            <p:ph type="body" sz="quarter" idx="11"/>
          </p:nvPr>
        </p:nvSpPr>
        <p:spPr bwMode="auto">
          <a:xfrm>
            <a:off x="592913" y="1444783"/>
            <a:ext cx="6722287" cy="2593817"/>
          </a:xfrm>
        </p:spPr>
        <p:txBody>
          <a:bodyPr/>
          <a:lstStyle/>
          <a:p>
            <a:pPr>
              <a:defRPr/>
            </a:pPr>
            <a:r>
              <a:rPr lang="de-DE" sz="3200"/>
              <a:t>Wichtige Links</a:t>
            </a:r>
            <a:endParaRPr/>
          </a:p>
        </p:txBody>
      </p:sp>
      <p:pic>
        <p:nvPicPr>
          <p:cNvPr id="5" name="Grafik 2" descr="01 dr.-maddison-v2 Kopie.gif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00088" y="3067764"/>
            <a:ext cx="2552477" cy="160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7" descr="Ein Bild, das Zeichnung enthält.&#10;&#10;Automatisch generierte Beschreibung"/>
          <p:cNvPicPr>
            <a:picLocks noChangeAspect="1"/>
          </p:cNvPicPr>
          <p:nvPr/>
        </p:nvPicPr>
        <p:blipFill>
          <a:blip r:embed="rId4">
            <a:alphaModFix amt="50000"/>
          </a:blip>
          <a:stretch/>
        </p:blipFill>
        <p:spPr bwMode="auto">
          <a:xfrm>
            <a:off x="7153455" y="1104899"/>
            <a:ext cx="1542870" cy="146684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>
            <a:spLocks noGrp="1"/>
          </p:cNvSpPr>
          <p:nvPr>
            <p:ph type="title"/>
          </p:nvPr>
        </p:nvSpPr>
        <p:spPr bwMode="auto">
          <a:xfrm>
            <a:off x="314301" y="122420"/>
            <a:ext cx="6840537" cy="647700"/>
          </a:xfrm>
        </p:spPr>
        <p:txBody>
          <a:bodyPr/>
          <a:lstStyle/>
          <a:p>
            <a:pPr>
              <a:defRPr/>
            </a:pPr>
            <a:r>
              <a:rPr lang="de-DE"/>
              <a:t>Programm (fachschaftsintern + ZOW)</a:t>
            </a:r>
            <a:endParaRPr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Fachschaftsrat Wirtschaftsingenieurwesen   |   wiing-fachschaft.de   |   08.10.2019</a:t>
            </a:r>
          </a:p>
        </p:txBody>
      </p:sp>
      <p:pic>
        <p:nvPicPr>
          <p:cNvPr id="6" name="image1.png"/>
          <p:cNvPicPr/>
          <p:nvPr/>
        </p:nvPicPr>
        <p:blipFill>
          <a:blip r:embed="rId2"/>
          <a:srcRect t="26345"/>
          <a:stretch/>
        </p:blipFill>
        <p:spPr bwMode="auto">
          <a:xfrm>
            <a:off x="773601" y="1009650"/>
            <a:ext cx="7596798" cy="3664505"/>
          </a:xfrm>
          <a:prstGeom prst="rect">
            <a:avLst/>
          </a:prstGeom>
          <a:noFill/>
        </p:spPr>
      </p:pic>
      <p:pic>
        <p:nvPicPr>
          <p:cNvPr id="7" name="Grafik 7" descr="Ein Bild, das Uhr enthält.&#10;&#10;Automatisch generierte Beschreibu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07290" y="3854691"/>
            <a:ext cx="569110" cy="551549"/>
          </a:xfrm>
          <a:prstGeom prst="rect">
            <a:avLst/>
          </a:prstGeom>
        </p:spPr>
      </p:pic>
      <p:pic>
        <p:nvPicPr>
          <p:cNvPr id="8" name="Grafik 9" descr="Ein Bild, das Zeichnung enthält.&#10;&#10;Automatisch generierte Beschreibu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07290" y="3208847"/>
            <a:ext cx="569110" cy="54106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>
            <a:spLocks noGrp="1"/>
          </p:cNvSpPr>
          <p:nvPr>
            <p:ph idx="1"/>
          </p:nvPr>
        </p:nvSpPr>
        <p:spPr bwMode="auto">
          <a:xfrm>
            <a:off x="180000" y="918000"/>
            <a:ext cx="8784000" cy="3860930"/>
          </a:xfrm>
        </p:spPr>
        <p:txBody>
          <a:bodyPr/>
          <a:lstStyle/>
          <a:p>
            <a:pPr marL="0" indent="0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de-DE" sz="1800" dirty="0"/>
              <a:t>Kontaktdaten (https://www.uni-due.de/wiing/kontakt.shtml) </a:t>
            </a:r>
            <a:endParaRPr dirty="0"/>
          </a:p>
          <a:p>
            <a:pPr>
              <a:lnSpc>
                <a:spcPct val="150000"/>
              </a:lnSpc>
              <a:spcAft>
                <a:spcPts val="0"/>
              </a:spcAft>
              <a:buFont typeface="Symbol"/>
              <a:buChar char="-"/>
              <a:defRPr/>
            </a:pPr>
            <a:r>
              <a:rPr lang="de-DE" sz="1800" b="0" dirty="0"/>
              <a:t>Ansprechpartner und Zuständigkeiten </a:t>
            </a:r>
            <a:endParaRPr dirty="0"/>
          </a:p>
          <a:p>
            <a:pPr marL="171450" lvl="1" indent="-171450">
              <a:lnSpc>
                <a:spcPct val="150000"/>
              </a:lnSpc>
              <a:buFont typeface="Symbol"/>
              <a:buChar char="-"/>
              <a:defRPr/>
            </a:pPr>
            <a:r>
              <a:rPr lang="de-DE" sz="2000" dirty="0">
                <a:solidFill>
                  <a:srgbClr val="004C93"/>
                </a:solidFill>
              </a:rPr>
              <a:t> </a:t>
            </a:r>
            <a:r>
              <a:rPr lang="de-DE" sz="1800" dirty="0">
                <a:solidFill>
                  <a:srgbClr val="004C93"/>
                </a:solidFill>
              </a:rPr>
              <a:t>Kontaktdaten</a:t>
            </a:r>
          </a:p>
          <a:p>
            <a:pPr>
              <a:defRPr/>
            </a:pPr>
            <a:endParaRPr lang="de-DE" dirty="0"/>
          </a:p>
        </p:txBody>
      </p:sp>
      <p:sp>
        <p:nvSpPr>
          <p:cNvPr id="5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Wichtige Links – Kontaktdaten </a:t>
            </a:r>
            <a:endParaRPr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Fachschaftsrat Wirtschaftsingenieurwesen   |   wiing-fachschaft.de   |   10.10.2019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>
            <a:spLocks noGrp="1"/>
          </p:cNvSpPr>
          <p:nvPr>
            <p:ph idx="1"/>
          </p:nvPr>
        </p:nvSpPr>
        <p:spPr bwMode="auto">
          <a:xfrm>
            <a:off x="180000" y="918000"/>
            <a:ext cx="8784000" cy="3860930"/>
          </a:xfrm>
        </p:spPr>
        <p:txBody>
          <a:bodyPr/>
          <a:lstStyle/>
          <a:p>
            <a:pPr marL="0" indent="0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de-DE" sz="1800"/>
              <a:t>Newsletter (www.uni-due.de/wiing/newsletter.shtml) </a:t>
            </a:r>
            <a:endParaRPr/>
          </a:p>
          <a:p>
            <a:pPr>
              <a:lnSpc>
                <a:spcPct val="150000"/>
              </a:lnSpc>
              <a:spcAft>
                <a:spcPts val="0"/>
              </a:spcAft>
              <a:buFont typeface="Symbol"/>
              <a:buChar char="-"/>
              <a:defRPr/>
            </a:pPr>
            <a:r>
              <a:rPr lang="de-DE" sz="1800" b="0"/>
              <a:t>Wichtige Ankündigungen für WiIngs (Prüfungen)</a:t>
            </a:r>
            <a:endParaRPr/>
          </a:p>
          <a:p>
            <a:pPr>
              <a:lnSpc>
                <a:spcPct val="150000"/>
              </a:lnSpc>
              <a:spcAft>
                <a:spcPts val="0"/>
              </a:spcAft>
              <a:buFont typeface="Symbol"/>
              <a:buChar char="-"/>
              <a:defRPr/>
            </a:pPr>
            <a:r>
              <a:rPr lang="de-DE" sz="1800" b="0"/>
              <a:t>Veranstaltungen</a:t>
            </a:r>
            <a:endParaRPr/>
          </a:p>
          <a:p>
            <a:pPr>
              <a:lnSpc>
                <a:spcPct val="150000"/>
              </a:lnSpc>
              <a:spcAft>
                <a:spcPts val="0"/>
              </a:spcAft>
              <a:buFont typeface="Symbol"/>
              <a:buChar char="-"/>
              <a:defRPr/>
            </a:pPr>
            <a:r>
              <a:rPr lang="de-DE" sz="1800" b="0"/>
              <a:t>Jobs</a:t>
            </a:r>
            <a:endParaRPr/>
          </a:p>
          <a:p>
            <a:pPr marL="171450" lvl="1" indent="-171450">
              <a:lnSpc>
                <a:spcPct val="150000"/>
              </a:lnSpc>
              <a:buFont typeface="Symbol"/>
              <a:buChar char="-"/>
              <a:defRPr/>
            </a:pPr>
            <a:endParaRPr lang="de-DE" sz="2000">
              <a:solidFill>
                <a:srgbClr val="004C93"/>
              </a:solidFill>
            </a:endParaRPr>
          </a:p>
          <a:p>
            <a:pPr>
              <a:defRPr/>
            </a:pPr>
            <a:endParaRPr lang="de-DE"/>
          </a:p>
        </p:txBody>
      </p:sp>
      <p:sp>
        <p:nvSpPr>
          <p:cNvPr id="5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Wichtige Links - Newsletter </a:t>
            </a:r>
            <a:endParaRPr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Fachschaftsrat Wirtschaftsingenieurwesen   |   wiing-fachschaft.de   |   10.10.2019</a:t>
            </a:r>
            <a:endParaRPr/>
          </a:p>
        </p:txBody>
      </p:sp>
      <p:pic>
        <p:nvPicPr>
          <p:cNvPr id="7" name="Grafik 19" descr="Ein Bild, das Zeichnung enthält.&#10;&#10;Automatisch generierte Beschreibu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60232" y="1779662"/>
            <a:ext cx="1905000" cy="1905000"/>
          </a:xfrm>
          <a:prstGeom prst="rect">
            <a:avLst/>
          </a:prstGeom>
        </p:spPr>
      </p:pic>
      <p:sp>
        <p:nvSpPr>
          <p:cNvPr id="8" name="Textfeld 22"/>
          <p:cNvSpPr/>
          <p:nvPr/>
        </p:nvSpPr>
        <p:spPr bwMode="auto">
          <a:xfrm>
            <a:off x="6905977" y="3684662"/>
            <a:ext cx="1413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b="1">
                <a:solidFill>
                  <a:schemeClr val="tx2"/>
                </a:solidFill>
              </a:rPr>
              <a:t>Newsletter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>
            <a:spLocks noGrp="1"/>
          </p:cNvSpPr>
          <p:nvPr>
            <p:ph idx="1"/>
          </p:nvPr>
        </p:nvSpPr>
        <p:spPr bwMode="auto">
          <a:xfrm>
            <a:off x="180000" y="918000"/>
            <a:ext cx="8784000" cy="3860930"/>
          </a:xfrm>
        </p:spPr>
        <p:txBody>
          <a:bodyPr/>
          <a:lstStyle/>
          <a:p>
            <a:pPr marL="0" indent="0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de-DE" sz="1800"/>
              <a:t>Downloads (https://www.uni-due.de/wiing/downloads) </a:t>
            </a:r>
            <a:endParaRPr/>
          </a:p>
          <a:p>
            <a:pPr>
              <a:lnSpc>
                <a:spcPct val="150000"/>
              </a:lnSpc>
              <a:spcAft>
                <a:spcPts val="0"/>
              </a:spcAft>
              <a:buFont typeface="Symbol"/>
              <a:buChar char="-"/>
              <a:defRPr/>
            </a:pPr>
            <a:r>
              <a:rPr lang="de-DE" sz="1800" b="0"/>
              <a:t>Infomaterialien</a:t>
            </a:r>
            <a:endParaRPr/>
          </a:p>
          <a:p>
            <a:pPr>
              <a:lnSpc>
                <a:spcPct val="150000"/>
              </a:lnSpc>
              <a:spcAft>
                <a:spcPts val="0"/>
              </a:spcAft>
              <a:buFont typeface="Symbol"/>
              <a:buChar char="-"/>
              <a:defRPr/>
            </a:pPr>
            <a:r>
              <a:rPr lang="de-DE" sz="1800" b="0"/>
              <a:t>Formulare &amp; Anträge</a:t>
            </a:r>
            <a:endParaRPr/>
          </a:p>
          <a:p>
            <a:pPr>
              <a:lnSpc>
                <a:spcPct val="150000"/>
              </a:lnSpc>
              <a:spcAft>
                <a:spcPts val="0"/>
              </a:spcAft>
              <a:buFont typeface="Symbol"/>
              <a:buChar char="-"/>
              <a:defRPr/>
            </a:pPr>
            <a:r>
              <a:rPr lang="de-DE" sz="1800" b="0"/>
              <a:t>Modulhandbücher</a:t>
            </a:r>
            <a:endParaRPr/>
          </a:p>
          <a:p>
            <a:pPr>
              <a:lnSpc>
                <a:spcPct val="150000"/>
              </a:lnSpc>
              <a:spcAft>
                <a:spcPts val="0"/>
              </a:spcAft>
              <a:buFont typeface="Symbol"/>
              <a:buChar char="-"/>
              <a:defRPr/>
            </a:pPr>
            <a:r>
              <a:rPr lang="de-DE" sz="1800" b="0"/>
              <a:t>Prüfungsordnungen</a:t>
            </a:r>
            <a:endParaRPr/>
          </a:p>
          <a:p>
            <a:pPr>
              <a:lnSpc>
                <a:spcPct val="150000"/>
              </a:lnSpc>
              <a:spcAft>
                <a:spcPts val="0"/>
              </a:spcAft>
              <a:buFont typeface="Symbol"/>
              <a:buChar char="-"/>
              <a:defRPr/>
            </a:pPr>
            <a:r>
              <a:rPr lang="de-DE" sz="1800" b="0"/>
              <a:t>Praktikumsordnungen</a:t>
            </a:r>
            <a:endParaRPr/>
          </a:p>
          <a:p>
            <a:pPr>
              <a:lnSpc>
                <a:spcPct val="150000"/>
              </a:lnSpc>
              <a:spcAft>
                <a:spcPts val="0"/>
              </a:spcAft>
              <a:buFont typeface="Symbol"/>
              <a:buChar char="-"/>
              <a:defRPr/>
            </a:pPr>
            <a:r>
              <a:rPr lang="de-DE" sz="1800" b="0"/>
              <a:t>Wahlfachkataloge</a:t>
            </a:r>
            <a:endParaRPr/>
          </a:p>
          <a:p>
            <a:pPr>
              <a:lnSpc>
                <a:spcPct val="150000"/>
              </a:lnSpc>
              <a:spcAft>
                <a:spcPts val="0"/>
              </a:spcAft>
              <a:buFont typeface="Symbol"/>
              <a:buChar char="-"/>
              <a:defRPr/>
            </a:pPr>
            <a:endParaRPr/>
          </a:p>
          <a:p>
            <a:pPr marL="171450" lvl="1" indent="-171450">
              <a:lnSpc>
                <a:spcPct val="150000"/>
              </a:lnSpc>
              <a:buFont typeface="Symbol"/>
              <a:buChar char="-"/>
              <a:defRPr/>
            </a:pPr>
            <a:endParaRPr lang="de-DE" sz="2000">
              <a:solidFill>
                <a:srgbClr val="004C93"/>
              </a:solidFill>
            </a:endParaRPr>
          </a:p>
          <a:p>
            <a:pPr>
              <a:defRPr/>
            </a:pPr>
            <a:endParaRPr lang="de-DE"/>
          </a:p>
        </p:txBody>
      </p:sp>
      <p:sp>
        <p:nvSpPr>
          <p:cNvPr id="5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Wichtige Links – Download WiIng</a:t>
            </a:r>
            <a:endParaRPr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Fachschaftsrat Wirtschaftsingenieurwesen   |   wiing-fachschaft.de   |   10.10.2019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>
            <a:spLocks noGrp="1"/>
          </p:cNvSpPr>
          <p:nvPr>
            <p:ph idx="1"/>
          </p:nvPr>
        </p:nvSpPr>
        <p:spPr bwMode="auto">
          <a:xfrm>
            <a:off x="180000" y="918000"/>
            <a:ext cx="8784000" cy="3860930"/>
          </a:xfrm>
        </p:spPr>
        <p:txBody>
          <a:bodyPr/>
          <a:lstStyle/>
          <a:p>
            <a:pPr marL="0" indent="0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de-DE" sz="1800"/>
              <a:t>Prüfungsamt (www.uni due.de/verwaltung/pruefungswesen/d_win_startseite.php) </a:t>
            </a:r>
            <a:endParaRPr/>
          </a:p>
          <a:p>
            <a:pPr>
              <a:lnSpc>
                <a:spcPct val="150000"/>
              </a:lnSpc>
              <a:spcAft>
                <a:spcPts val="0"/>
              </a:spcAft>
              <a:buFont typeface="Symbol"/>
              <a:buChar char="-"/>
              <a:defRPr/>
            </a:pPr>
            <a:r>
              <a:rPr lang="de-DE" sz="1800" b="0"/>
              <a:t>Prüfungsinfos (Ort, Datum, Zeit)</a:t>
            </a:r>
            <a:endParaRPr/>
          </a:p>
          <a:p>
            <a:pPr>
              <a:lnSpc>
                <a:spcPct val="150000"/>
              </a:lnSpc>
              <a:spcAft>
                <a:spcPts val="0"/>
              </a:spcAft>
              <a:buFont typeface="Symbol"/>
              <a:buChar char="-"/>
              <a:defRPr/>
            </a:pPr>
            <a:r>
              <a:rPr lang="de-DE" sz="1800" b="0"/>
              <a:t>Wichtige Ankündigungen</a:t>
            </a:r>
            <a:endParaRPr lang="de-DE" sz="1800" b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spcAft>
                <a:spcPts val="0"/>
              </a:spcAft>
              <a:buFont typeface="Symbol"/>
              <a:buChar char="-"/>
              <a:defRPr/>
            </a:pPr>
            <a:r>
              <a:rPr lang="de-DE" sz="1800" b="0"/>
              <a:t>Krankenschein: Attest persönlich einreichen mit einer Frist von 3 Werktagen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5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Wichtige Links - Prüfungsamt </a:t>
            </a:r>
            <a:endParaRPr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Fachschaftsrat Wirtschaftsingenieurwesen   |   wiing-fachschaft.de   |   10.10.2019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>
            <a:spLocks noGrp="1"/>
          </p:cNvSpPr>
          <p:nvPr>
            <p:ph idx="1"/>
          </p:nvPr>
        </p:nvSpPr>
        <p:spPr bwMode="auto">
          <a:xfrm>
            <a:off x="180000" y="918000"/>
            <a:ext cx="8784000" cy="3860930"/>
          </a:xfrm>
        </p:spPr>
        <p:txBody>
          <a:bodyPr/>
          <a:lstStyle/>
          <a:p>
            <a:pPr marL="0" indent="0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de-DE" sz="1800"/>
              <a:t>Praktikantenamt (https://www.uni-due.de/iw/de/studium/praktikantenamt.shtml) </a:t>
            </a:r>
            <a:endParaRPr/>
          </a:p>
          <a:p>
            <a:pPr>
              <a:buFont typeface="Symbol"/>
              <a:buChar char="-"/>
              <a:defRPr/>
            </a:pPr>
            <a:r>
              <a:rPr lang="de-DE" sz="1800" b="0"/>
              <a:t>Infos zur Anerkennung des Industriepraktikums</a:t>
            </a:r>
            <a:endParaRPr/>
          </a:p>
          <a:p>
            <a:pPr>
              <a:lnSpc>
                <a:spcPct val="150000"/>
              </a:lnSpc>
              <a:spcAft>
                <a:spcPts val="0"/>
              </a:spcAft>
              <a:buFont typeface="Symbol"/>
              <a:buChar char="-"/>
              <a:defRPr/>
            </a:pPr>
            <a:r>
              <a:rPr lang="de-DE" sz="1800" b="0"/>
              <a:t>Formatvorlage</a:t>
            </a:r>
            <a:endParaRPr/>
          </a:p>
          <a:p>
            <a:pPr>
              <a:lnSpc>
                <a:spcPct val="150000"/>
              </a:lnSpc>
              <a:spcAft>
                <a:spcPts val="0"/>
              </a:spcAft>
              <a:buFont typeface="Symbol"/>
              <a:buChar char="-"/>
              <a:defRPr/>
            </a:pPr>
            <a:r>
              <a:rPr lang="de-DE" sz="1800" b="0"/>
              <a:t>Praktikantenordnung</a:t>
            </a:r>
            <a:endParaRPr/>
          </a:p>
        </p:txBody>
      </p:sp>
      <p:sp>
        <p:nvSpPr>
          <p:cNvPr id="5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Wichtige Links - Praktikantenamt </a:t>
            </a:r>
            <a:endParaRPr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Fachschaftsrat Wirtschaftsingenieurwesen   |   wiing-fachschaft.de   |   10.10.2019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>
            <a:spLocks noGrp="1"/>
          </p:cNvSpPr>
          <p:nvPr>
            <p:ph idx="1"/>
          </p:nvPr>
        </p:nvSpPr>
        <p:spPr bwMode="auto">
          <a:xfrm>
            <a:off x="180000" y="918000"/>
            <a:ext cx="8784000" cy="3860930"/>
          </a:xfrm>
        </p:spPr>
        <p:txBody>
          <a:bodyPr/>
          <a:lstStyle/>
          <a:p>
            <a:pPr marL="0" indent="0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de-DE" sz="1800"/>
              <a:t>Universitätsbibliothek (www.uni-due.de/ub)</a:t>
            </a:r>
            <a:endParaRPr/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Symbol"/>
              <a:buChar char="-"/>
              <a:defRPr/>
            </a:pPr>
            <a:r>
              <a:rPr lang="de-DE" sz="1800" b="0"/>
              <a:t>Kostenlose Bücher und Fachartikel </a:t>
            </a:r>
            <a:endParaRPr/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Symbol"/>
              <a:buChar char="-"/>
              <a:defRPr/>
            </a:pPr>
            <a:r>
              <a:rPr lang="de-DE" sz="1800" b="0"/>
              <a:t>Informationen über Ausleihe (Studentenausweis) </a:t>
            </a:r>
            <a:endParaRPr/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Symbol"/>
              <a:buChar char="-"/>
              <a:defRPr/>
            </a:pPr>
            <a:r>
              <a:rPr lang="de-DE" sz="1800" b="0"/>
              <a:t>Onlinezugriff</a:t>
            </a:r>
            <a:endParaRPr/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Symbol"/>
              <a:buChar char="-"/>
              <a:defRPr/>
            </a:pPr>
            <a:r>
              <a:rPr lang="de-DE" sz="1800" b="0"/>
              <a:t>Universitätskatalog „Primo“</a:t>
            </a:r>
            <a:endParaRPr/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Symbol"/>
              <a:buChar char="-"/>
              <a:defRPr/>
            </a:pPr>
            <a:r>
              <a:rPr lang="de-DE" sz="1800" b="0"/>
              <a:t>Ausweis freischalten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5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Wichtige Links - Universitätsbibliothek </a:t>
            </a:r>
            <a:endParaRPr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Fachschaftsrat Wirtschaftsingenieurwesen   |   wiing-fachschaft.de   |   10.10.2019</a:t>
            </a:r>
            <a:endParaRPr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15524" t="17818" r="17763" b="3712"/>
          <a:stretch/>
        </p:blipFill>
        <p:spPr bwMode="auto">
          <a:xfrm>
            <a:off x="5001831" y="2355726"/>
            <a:ext cx="3889920" cy="2325668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>
            <a:spLocks noGrp="1"/>
          </p:cNvSpPr>
          <p:nvPr>
            <p:ph idx="1"/>
          </p:nvPr>
        </p:nvSpPr>
        <p:spPr bwMode="auto">
          <a:xfrm>
            <a:off x="180000" y="918000"/>
            <a:ext cx="8784000" cy="352595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e-DE" sz="1800"/>
              <a:t>Selfcare Portal (</a:t>
            </a:r>
            <a:r>
              <a:rPr lang="de-DE" sz="1800" u="sng">
                <a:hlinkClick r:id="rId2"/>
              </a:rPr>
              <a:t>https://benutzerverwaltung.uni-due.de/portal</a:t>
            </a:r>
            <a:r>
              <a:rPr lang="de-DE" sz="1800"/>
              <a:t>)</a:t>
            </a:r>
            <a:endParaRPr sz="1800"/>
          </a:p>
          <a:p>
            <a:pPr>
              <a:buFont typeface="Symbol"/>
              <a:buChar char="-"/>
              <a:defRPr/>
            </a:pPr>
            <a:r>
              <a:rPr lang="de-DE" sz="1800" b="0"/>
              <a:t>Passwort ändern</a:t>
            </a:r>
            <a:endParaRPr/>
          </a:p>
          <a:p>
            <a:pPr>
              <a:defRPr/>
            </a:pPr>
            <a:endParaRPr lang="de-DE" sz="2000">
              <a:solidFill>
                <a:schemeClr val="tx2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lang="de-DE"/>
          </a:p>
        </p:txBody>
      </p:sp>
      <p:sp>
        <p:nvSpPr>
          <p:cNvPr id="5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Wichtige Links – Selfcare</a:t>
            </a:r>
            <a:endParaRPr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Fachschaftsrat Wirtschaftsingenieurwesen   |   wiing-fachschaft.de   |   10.10.2019</a:t>
            </a:r>
            <a:endParaRPr/>
          </a:p>
        </p:txBody>
      </p:sp>
      <p:pic>
        <p:nvPicPr>
          <p:cNvPr id="7" name="Grafik 12" descr="screen-capture-8"/>
          <p:cNvPicPr>
            <a:picLocks noChangeAspect="1" noChangeArrowheads="1"/>
          </p:cNvPicPr>
          <p:nvPr/>
        </p:nvPicPr>
        <p:blipFill>
          <a:blip r:embed="rId3"/>
          <a:srcRect b="15817"/>
          <a:stretch/>
        </p:blipFill>
        <p:spPr bwMode="auto">
          <a:xfrm>
            <a:off x="2317179" y="1851670"/>
            <a:ext cx="4509641" cy="2520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>
            <a:spLocks noGrp="1"/>
          </p:cNvSpPr>
          <p:nvPr>
            <p:ph idx="1"/>
          </p:nvPr>
        </p:nvSpPr>
        <p:spPr bwMode="auto">
          <a:xfrm>
            <a:off x="180000" y="918000"/>
            <a:ext cx="8784000" cy="352595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e-DE" sz="1800"/>
              <a:t>E-Mail (https://webmail.uni-due.de)</a:t>
            </a:r>
            <a:endParaRPr/>
          </a:p>
          <a:p>
            <a:pPr>
              <a:lnSpc>
                <a:spcPct val="150000"/>
              </a:lnSpc>
              <a:spcAft>
                <a:spcPts val="0"/>
              </a:spcAft>
              <a:buFont typeface="Symbol"/>
              <a:buChar char="-"/>
              <a:defRPr/>
            </a:pPr>
            <a:r>
              <a:rPr lang="de-DE" sz="1800" b="0"/>
              <a:t>E-Mail Postfach </a:t>
            </a:r>
            <a:endParaRPr/>
          </a:p>
          <a:p>
            <a:pPr>
              <a:lnSpc>
                <a:spcPct val="150000"/>
              </a:lnSpc>
              <a:spcAft>
                <a:spcPts val="0"/>
              </a:spcAft>
              <a:buFont typeface="Symbol"/>
              <a:buChar char="-"/>
              <a:defRPr/>
            </a:pPr>
            <a:r>
              <a:rPr lang="de-DE" sz="1800" b="0"/>
              <a:t>Dozenten antworten nur bei Uni-Adressen</a:t>
            </a:r>
            <a:endParaRPr/>
          </a:p>
          <a:p>
            <a:pPr>
              <a:defRPr/>
            </a:pPr>
            <a:endParaRPr lang="de-DE" sz="1800" b="0"/>
          </a:p>
          <a:p>
            <a:pPr>
              <a:defRPr/>
            </a:pPr>
            <a:endParaRPr lang="de-DE"/>
          </a:p>
        </p:txBody>
      </p:sp>
      <p:sp>
        <p:nvSpPr>
          <p:cNvPr id="5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Wichtige Links – E-Mail</a:t>
            </a:r>
            <a:endParaRPr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Fachschaftsrat Wirtschaftsingenieurwesen   |   wiing-fachschaft.de   |   10.10.2019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>
            <a:spLocks noGrp="1"/>
          </p:cNvSpPr>
          <p:nvPr>
            <p:ph idx="1"/>
          </p:nvPr>
        </p:nvSpPr>
        <p:spPr bwMode="auto">
          <a:xfrm>
            <a:off x="180000" y="918000"/>
            <a:ext cx="8784000" cy="352595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e-DE" sz="1800"/>
              <a:t>IOS (www.uni-due.de/ios)</a:t>
            </a:r>
            <a:endParaRPr/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Symbol"/>
              <a:buChar char="-"/>
              <a:defRPr/>
            </a:pPr>
            <a:r>
              <a:rPr lang="de-DE" sz="1800" b="0"/>
              <a:t>Sprachkurse</a:t>
            </a:r>
            <a:endParaRPr/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Symbol"/>
              <a:buChar char="-"/>
              <a:defRPr/>
            </a:pPr>
            <a:r>
              <a:rPr lang="de-DE" sz="1800" b="0"/>
              <a:t>Soft-Skills</a:t>
            </a:r>
            <a:endParaRPr/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Symbol"/>
              <a:buChar char="-"/>
              <a:defRPr/>
            </a:pPr>
            <a:r>
              <a:rPr lang="de-DE" sz="1800" b="0"/>
              <a:t>Anmeldeschluss - 10. Oktober 2019 (08:00 Uhr)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5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Wichtige Links – IOS</a:t>
            </a:r>
            <a:endParaRPr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Fachschaftsrat Wirtschaftsingenieurwesen   |   wiing-fachschaft.de   |   10.10.2019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>
            <a:spLocks noGrp="1"/>
          </p:cNvSpPr>
          <p:nvPr>
            <p:ph idx="1"/>
          </p:nvPr>
        </p:nvSpPr>
        <p:spPr bwMode="auto">
          <a:xfrm>
            <a:off x="180000" y="918000"/>
            <a:ext cx="8784000" cy="352595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e-DE" sz="1800"/>
              <a:t>ZIM (www.uni-due.de/zim)</a:t>
            </a:r>
            <a:endParaRPr/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Symbol"/>
              <a:buChar char="-"/>
              <a:defRPr/>
            </a:pPr>
            <a:r>
              <a:rPr lang="de-DE" sz="1800" b="0"/>
              <a:t>Kostenlose Softwaredownloads</a:t>
            </a:r>
            <a:endParaRPr/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Symbol"/>
              <a:buChar char="-"/>
              <a:defRPr/>
            </a:pPr>
            <a:r>
              <a:rPr lang="de-DE" sz="1800" b="0"/>
              <a:t>EDV-Kurse</a:t>
            </a:r>
            <a:endParaRPr/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Symbol"/>
              <a:buChar char="-"/>
              <a:defRPr/>
            </a:pPr>
            <a:r>
              <a:rPr lang="de-DE" sz="1800" b="0"/>
              <a:t>Anmeldungen laufend möglich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5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Wichtige Links – ZIM</a:t>
            </a:r>
            <a:endParaRPr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Fachschaftsrat Wirtschaftsingenieurwesen   |   wiing-fachschaft.de   |   10.10.2019</a:t>
            </a:r>
            <a:endParaRPr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 l="15715" t="17201" r="16751" b="30329"/>
          <a:stretch/>
        </p:blipFill>
        <p:spPr bwMode="auto">
          <a:xfrm>
            <a:off x="4385718" y="2127226"/>
            <a:ext cx="4578282" cy="23042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>
            <a:spLocks noGrp="1"/>
          </p:cNvSpPr>
          <p:nvPr>
            <p:ph type="title"/>
          </p:nvPr>
        </p:nvSpPr>
        <p:spPr bwMode="auto">
          <a:xfrm>
            <a:off x="314301" y="122420"/>
            <a:ext cx="6840537" cy="647700"/>
          </a:xfrm>
        </p:spPr>
        <p:txBody>
          <a:bodyPr/>
          <a:lstStyle/>
          <a:p>
            <a:pPr>
              <a:defRPr/>
            </a:pPr>
            <a:r>
              <a:rPr lang="de-DE"/>
              <a:t>Programm fachschafsintern</a:t>
            </a:r>
            <a:endParaRPr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Fachschaftsrat Wirtschaftsingenieurwesen   |   wiing-fachschaft.de   |   09.10.2019</a:t>
            </a:r>
          </a:p>
        </p:txBody>
      </p:sp>
      <p:sp>
        <p:nvSpPr>
          <p:cNvPr id="6" name="Rechteck 4"/>
          <p:cNvSpPr/>
          <p:nvPr/>
        </p:nvSpPr>
        <p:spPr bwMode="auto">
          <a:xfrm>
            <a:off x="196846" y="892811"/>
            <a:ext cx="2897188" cy="3763430"/>
          </a:xfrm>
          <a:prstGeom prst="rect">
            <a:avLst/>
          </a:prstGeom>
          <a:solidFill>
            <a:srgbClr val="595959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>
              <a:spcBef>
                <a:spcPts val="1200"/>
              </a:spcBef>
              <a:defRPr/>
            </a:pPr>
            <a:r>
              <a:rPr lang="de-DE" sz="1600" b="1">
                <a:solidFill>
                  <a:srgbClr val="03BAEE"/>
                </a:solidFill>
                <a:latin typeface="Arial"/>
                <a:cs typeface="Arial"/>
              </a:rPr>
              <a:t> </a:t>
            </a:r>
            <a:br>
              <a:rPr lang="de-DE" sz="1600" b="1">
                <a:solidFill>
                  <a:srgbClr val="03BAEE"/>
                </a:solidFill>
                <a:latin typeface="Arial"/>
                <a:cs typeface="Arial"/>
              </a:rPr>
            </a:br>
            <a:r>
              <a:rPr lang="de-DE" sz="1600" b="1">
                <a:solidFill>
                  <a:srgbClr val="03BAEE"/>
                </a:solidFill>
                <a:latin typeface="Arial"/>
                <a:cs typeface="Arial"/>
              </a:rPr>
              <a:t> </a:t>
            </a:r>
            <a:endParaRPr lang="de-DE" sz="1400" b="1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spcBef>
                <a:spcPts val="1800"/>
              </a:spcBef>
              <a:spcAft>
                <a:spcPts val="600"/>
              </a:spcAft>
              <a:defRPr/>
            </a:pPr>
            <a:r>
              <a:rPr lang="de-DE" sz="1400">
                <a:solidFill>
                  <a:schemeClr val="bg1"/>
                </a:solidFill>
                <a:latin typeface="Arial"/>
                <a:cs typeface="Arial"/>
              </a:rPr>
              <a:t>Uhrzeit</a:t>
            </a:r>
            <a:endParaRPr/>
          </a:p>
          <a:p>
            <a:pPr>
              <a:spcAft>
                <a:spcPts val="600"/>
              </a:spcAft>
              <a:defRPr/>
            </a:pPr>
            <a:r>
              <a:rPr lang="de-DE" sz="1400">
                <a:solidFill>
                  <a:schemeClr val="bg1"/>
                </a:solidFill>
                <a:latin typeface="Arial"/>
                <a:cs typeface="Arial"/>
              </a:rPr>
              <a:t>09:00</a:t>
            </a:r>
            <a:r>
              <a:rPr lang="de-DE" sz="1400">
                <a:solidFill>
                  <a:srgbClr val="03BAEE"/>
                </a:solidFill>
                <a:latin typeface="Arial"/>
                <a:cs typeface="Arial"/>
              </a:rPr>
              <a:t>	Begrüßung &amp; Vorstellung 		des 	Fachschaftsrates</a:t>
            </a:r>
            <a:endParaRPr/>
          </a:p>
          <a:p>
            <a:pPr>
              <a:spcAft>
                <a:spcPts val="600"/>
              </a:spcAft>
              <a:defRPr/>
            </a:pPr>
            <a:r>
              <a:rPr lang="de-DE" sz="1400">
                <a:solidFill>
                  <a:srgbClr val="03BAEE"/>
                </a:solidFill>
                <a:latin typeface="Arial"/>
                <a:cs typeface="Arial"/>
              </a:rPr>
              <a:t>		+ Einstufungstest</a:t>
            </a:r>
            <a:endParaRPr/>
          </a:p>
          <a:p>
            <a:pPr>
              <a:spcAft>
                <a:spcPts val="600"/>
              </a:spcAft>
              <a:defRPr/>
            </a:pPr>
            <a:r>
              <a:rPr lang="de-DE" sz="1400">
                <a:solidFill>
                  <a:schemeClr val="bg1"/>
                </a:solidFill>
                <a:latin typeface="Arial"/>
                <a:cs typeface="Arial"/>
              </a:rPr>
              <a:t>10:00</a:t>
            </a:r>
            <a:r>
              <a:rPr lang="de-DE" sz="1400">
                <a:solidFill>
                  <a:srgbClr val="03BAEE"/>
                </a:solidFill>
                <a:latin typeface="Arial"/>
                <a:cs typeface="Arial"/>
              </a:rPr>
              <a:t>	Motivationsrede: </a:t>
            </a:r>
            <a:br>
              <a:rPr lang="de-DE" sz="1400">
                <a:solidFill>
                  <a:srgbClr val="03BAEE"/>
                </a:solidFill>
                <a:latin typeface="Arial"/>
                <a:cs typeface="Arial"/>
              </a:rPr>
            </a:br>
            <a:r>
              <a:rPr lang="de-DE" sz="1400">
                <a:solidFill>
                  <a:srgbClr val="03BAEE"/>
                </a:solidFill>
                <a:latin typeface="Arial"/>
                <a:cs typeface="Arial"/>
              </a:rPr>
              <a:t>		Prof. Dr. Wömpener</a:t>
            </a:r>
          </a:p>
          <a:p>
            <a:pPr>
              <a:defRPr/>
            </a:pPr>
            <a:r>
              <a:rPr lang="de-DE" sz="1400">
                <a:solidFill>
                  <a:schemeClr val="bg1"/>
                </a:solidFill>
                <a:latin typeface="Arial"/>
                <a:cs typeface="Arial"/>
              </a:rPr>
              <a:t>11:00</a:t>
            </a:r>
            <a:r>
              <a:rPr lang="de-DE" sz="1400">
                <a:solidFill>
                  <a:srgbClr val="03BAEE"/>
                </a:solidFill>
                <a:latin typeface="Arial"/>
                <a:cs typeface="Arial"/>
              </a:rPr>
              <a:t>	Übergang &amp; Anmeldung 		Campusrallye</a:t>
            </a:r>
            <a:endParaRPr/>
          </a:p>
          <a:p>
            <a:pPr algn="ctr">
              <a:defRPr/>
            </a:pPr>
            <a:endParaRPr lang="de-DE" sz="1400">
              <a:latin typeface="Arial"/>
              <a:cs typeface="Arial"/>
            </a:endParaRPr>
          </a:p>
        </p:txBody>
      </p:sp>
      <p:sp>
        <p:nvSpPr>
          <p:cNvPr id="7" name="Rechteck 7"/>
          <p:cNvSpPr/>
          <p:nvPr/>
        </p:nvSpPr>
        <p:spPr bwMode="auto">
          <a:xfrm>
            <a:off x="5991222" y="892810"/>
            <a:ext cx="2963866" cy="3763431"/>
          </a:xfrm>
          <a:prstGeom prst="rect">
            <a:avLst/>
          </a:prstGeom>
          <a:solidFill>
            <a:srgbClr val="595959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>
              <a:spcBef>
                <a:spcPts val="1200"/>
              </a:spcBef>
              <a:defRPr/>
            </a:pPr>
            <a:br>
              <a:rPr lang="de-DE" sz="1600" b="1">
                <a:solidFill>
                  <a:srgbClr val="03BAEE"/>
                </a:solidFill>
                <a:latin typeface="Arial"/>
                <a:cs typeface="Arial"/>
              </a:rPr>
            </a:br>
            <a:r>
              <a:rPr lang="de-DE" sz="1600" b="1">
                <a:solidFill>
                  <a:srgbClr val="03BAEE"/>
                </a:solidFill>
                <a:latin typeface="Arial"/>
                <a:cs typeface="Arial"/>
              </a:rPr>
              <a:t> </a:t>
            </a:r>
            <a:endParaRPr/>
          </a:p>
          <a:p>
            <a:pPr>
              <a:spcBef>
                <a:spcPts val="1800"/>
              </a:spcBef>
              <a:spcAft>
                <a:spcPts val="600"/>
              </a:spcAft>
              <a:defRPr/>
            </a:pPr>
            <a:r>
              <a:rPr lang="de-DE" sz="1400">
                <a:solidFill>
                  <a:schemeClr val="bg1"/>
                </a:solidFill>
                <a:latin typeface="Arial"/>
                <a:cs typeface="Arial"/>
              </a:rPr>
              <a:t>Uhrzeit</a:t>
            </a:r>
            <a:endParaRPr/>
          </a:p>
          <a:p>
            <a:pPr>
              <a:spcAft>
                <a:spcPts val="600"/>
              </a:spcAft>
              <a:defRPr/>
            </a:pPr>
            <a:r>
              <a:rPr lang="de-DE" sz="1400">
                <a:solidFill>
                  <a:schemeClr val="bg1"/>
                </a:solidFill>
                <a:latin typeface="Arial"/>
                <a:cs typeface="Arial"/>
              </a:rPr>
              <a:t>10:00</a:t>
            </a:r>
            <a:r>
              <a:rPr lang="de-DE" sz="1400">
                <a:solidFill>
                  <a:srgbClr val="03BAEE"/>
                </a:solidFill>
                <a:latin typeface="Arial"/>
                <a:cs typeface="Arial"/>
              </a:rPr>
              <a:t>	Prüfungsordnung – </a:t>
            </a:r>
            <a:br>
              <a:rPr lang="de-DE" sz="1400">
                <a:solidFill>
                  <a:srgbClr val="03BAEE"/>
                </a:solidFill>
                <a:latin typeface="Arial"/>
                <a:cs typeface="Arial"/>
              </a:rPr>
            </a:br>
            <a:r>
              <a:rPr lang="de-DE" sz="1400">
                <a:solidFill>
                  <a:srgbClr val="03BAEE"/>
                </a:solidFill>
                <a:latin typeface="Arial"/>
                <a:cs typeface="Arial"/>
              </a:rPr>
              <a:t>		Grundsatz Studium </a:t>
            </a:r>
            <a:endParaRPr/>
          </a:p>
          <a:p>
            <a:pPr>
              <a:spcAft>
                <a:spcPts val="600"/>
              </a:spcAft>
              <a:defRPr/>
            </a:pPr>
            <a:r>
              <a:rPr lang="de-DE" sz="1400">
                <a:solidFill>
                  <a:schemeClr val="bg1"/>
                </a:solidFill>
                <a:latin typeface="Arial"/>
                <a:cs typeface="Arial"/>
              </a:rPr>
              <a:t>11:15</a:t>
            </a:r>
            <a:r>
              <a:rPr lang="de-DE" sz="1400">
                <a:solidFill>
                  <a:srgbClr val="03BAEE"/>
                </a:solidFill>
                <a:latin typeface="Arial"/>
                <a:cs typeface="Arial"/>
              </a:rPr>
              <a:t>	Frühstückspause</a:t>
            </a:r>
            <a:endParaRPr/>
          </a:p>
          <a:p>
            <a:pPr>
              <a:spcAft>
                <a:spcPts val="600"/>
              </a:spcAft>
              <a:defRPr/>
            </a:pPr>
            <a:r>
              <a:rPr lang="de-DE" sz="1400">
                <a:solidFill>
                  <a:schemeClr val="bg1"/>
                </a:solidFill>
                <a:latin typeface="Arial"/>
                <a:cs typeface="Arial"/>
              </a:rPr>
              <a:t>12:00</a:t>
            </a:r>
            <a:r>
              <a:rPr lang="de-DE" sz="1400">
                <a:solidFill>
                  <a:srgbClr val="03BAEE"/>
                </a:solidFill>
                <a:latin typeface="Arial"/>
                <a:cs typeface="Arial"/>
              </a:rPr>
              <a:t>	Motivationsrede Alumnus</a:t>
            </a:r>
            <a:endParaRPr/>
          </a:p>
          <a:p>
            <a:pPr>
              <a:spcAft>
                <a:spcPts val="600"/>
              </a:spcAft>
              <a:defRPr/>
            </a:pPr>
            <a:r>
              <a:rPr lang="de-DE" sz="1400">
                <a:solidFill>
                  <a:schemeClr val="bg1"/>
                </a:solidFill>
                <a:latin typeface="Arial"/>
                <a:cs typeface="Arial"/>
              </a:rPr>
              <a:t>12:30</a:t>
            </a:r>
            <a:r>
              <a:rPr lang="de-DE" sz="1400">
                <a:solidFill>
                  <a:srgbClr val="03BAEE"/>
                </a:solidFill>
                <a:latin typeface="Arial"/>
                <a:cs typeface="Arial"/>
              </a:rPr>
              <a:t>	E-Team</a:t>
            </a:r>
            <a:endParaRPr/>
          </a:p>
          <a:p>
            <a:pPr>
              <a:spcAft>
                <a:spcPts val="600"/>
              </a:spcAft>
              <a:defRPr/>
            </a:pPr>
            <a:r>
              <a:rPr lang="de-DE" sz="1400">
                <a:solidFill>
                  <a:schemeClr val="bg1"/>
                </a:solidFill>
                <a:latin typeface="Arial"/>
                <a:cs typeface="Arial"/>
              </a:rPr>
              <a:t>12:45</a:t>
            </a:r>
            <a:r>
              <a:rPr lang="de-DE" sz="1400">
                <a:solidFill>
                  <a:srgbClr val="03BAEE"/>
                </a:solidFill>
                <a:latin typeface="Arial"/>
                <a:cs typeface="Arial"/>
              </a:rPr>
              <a:t>	VWI</a:t>
            </a:r>
            <a:endParaRPr/>
          </a:p>
          <a:p>
            <a:pPr>
              <a:spcAft>
                <a:spcPts val="600"/>
              </a:spcAft>
              <a:defRPr/>
            </a:pPr>
            <a:r>
              <a:rPr lang="de-DE" sz="1400">
                <a:solidFill>
                  <a:schemeClr val="bg1"/>
                </a:solidFill>
                <a:latin typeface="Arial"/>
                <a:cs typeface="Arial"/>
              </a:rPr>
              <a:t>13:00</a:t>
            </a:r>
            <a:r>
              <a:rPr lang="de-DE" sz="1400">
                <a:solidFill>
                  <a:srgbClr val="03BAEE"/>
                </a:solidFill>
                <a:latin typeface="Arial"/>
                <a:cs typeface="Arial"/>
              </a:rPr>
              <a:t>	EEF</a:t>
            </a:r>
            <a:endParaRPr/>
          </a:p>
          <a:p>
            <a:pPr>
              <a:spcAft>
                <a:spcPts val="600"/>
              </a:spcAft>
              <a:defRPr/>
            </a:pPr>
            <a:r>
              <a:rPr lang="de-DE" sz="1400">
                <a:solidFill>
                  <a:schemeClr val="bg1"/>
                </a:solidFill>
                <a:latin typeface="Arial"/>
                <a:cs typeface="Arial"/>
              </a:rPr>
              <a:t>13:15 	</a:t>
            </a:r>
            <a:r>
              <a:rPr lang="de-DE" sz="1400">
                <a:solidFill>
                  <a:srgbClr val="03BAEE"/>
                </a:solidFill>
                <a:latin typeface="Arial"/>
                <a:cs typeface="Arial"/>
              </a:rPr>
              <a:t>Motivationsrede Alumnus</a:t>
            </a:r>
            <a:endParaRPr/>
          </a:p>
          <a:p>
            <a:pPr>
              <a:spcAft>
                <a:spcPts val="600"/>
              </a:spcAft>
              <a:defRPr/>
            </a:pPr>
            <a:r>
              <a:rPr lang="de-DE" sz="1400">
                <a:solidFill>
                  <a:schemeClr val="bg1"/>
                </a:solidFill>
                <a:latin typeface="Arial"/>
                <a:cs typeface="Arial"/>
              </a:rPr>
              <a:t>13:45</a:t>
            </a:r>
            <a:r>
              <a:rPr lang="de-DE" sz="1400">
                <a:solidFill>
                  <a:srgbClr val="03BAEE"/>
                </a:solidFill>
                <a:latin typeface="Arial"/>
                <a:cs typeface="Arial"/>
              </a:rPr>
              <a:t>	Einführung in die Online-			Portale &amp; Stundenplan</a:t>
            </a:r>
            <a:endParaRPr/>
          </a:p>
          <a:p>
            <a:pPr algn="ctr">
              <a:defRPr/>
            </a:pPr>
            <a:endParaRPr lang="de-DE" sz="1200">
              <a:latin typeface="Arial"/>
              <a:cs typeface="Arial"/>
            </a:endParaRPr>
          </a:p>
        </p:txBody>
      </p:sp>
      <p:sp>
        <p:nvSpPr>
          <p:cNvPr id="8" name="Rechteck 9"/>
          <p:cNvSpPr/>
          <p:nvPr/>
        </p:nvSpPr>
        <p:spPr bwMode="auto">
          <a:xfrm>
            <a:off x="3094034" y="892810"/>
            <a:ext cx="2897188" cy="3763431"/>
          </a:xfrm>
          <a:prstGeom prst="rect">
            <a:avLst/>
          </a:prstGeom>
          <a:solidFill>
            <a:srgbClr val="595959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lvl="0" algn="ctr">
              <a:spcBef>
                <a:spcPts val="1200"/>
              </a:spcBef>
              <a:defRPr/>
            </a:pPr>
            <a:br>
              <a:rPr lang="de-DE" sz="1600" b="1">
                <a:solidFill>
                  <a:srgbClr val="03BAEE"/>
                </a:solidFill>
                <a:latin typeface="Arial"/>
                <a:cs typeface="Arial"/>
              </a:rPr>
            </a:br>
            <a:r>
              <a:rPr lang="de-DE" sz="1600" b="1">
                <a:solidFill>
                  <a:srgbClr val="03BAEE"/>
                </a:solidFill>
                <a:latin typeface="Arial"/>
                <a:cs typeface="Arial"/>
              </a:rPr>
              <a:t>  </a:t>
            </a:r>
            <a:endParaRPr/>
          </a:p>
          <a:p>
            <a:pPr lvl="0">
              <a:spcBef>
                <a:spcPts val="1800"/>
              </a:spcBef>
              <a:spcAft>
                <a:spcPts val="600"/>
              </a:spcAft>
              <a:defRPr/>
            </a:pPr>
            <a:r>
              <a:rPr lang="de-DE" sz="1400">
                <a:solidFill>
                  <a:schemeClr val="bg1"/>
                </a:solidFill>
                <a:latin typeface="Arial"/>
                <a:cs typeface="Arial"/>
              </a:rPr>
              <a:t>Uhrzeit</a:t>
            </a:r>
            <a:endParaRPr/>
          </a:p>
          <a:p>
            <a:pPr lvl="0">
              <a:spcAft>
                <a:spcPts val="600"/>
              </a:spcAft>
              <a:defRPr/>
            </a:pPr>
            <a:r>
              <a:rPr lang="de-DE" sz="1400">
                <a:solidFill>
                  <a:schemeClr val="bg1"/>
                </a:solidFill>
                <a:latin typeface="Arial"/>
                <a:ea typeface="ヒラギノ角ゴ Pro W3"/>
              </a:rPr>
              <a:t>09:00	</a:t>
            </a:r>
            <a:r>
              <a:rPr lang="de-DE" sz="1400">
                <a:solidFill>
                  <a:srgbClr val="03BAEE"/>
                </a:solidFill>
                <a:latin typeface="Arial"/>
                <a:ea typeface="ヒラギノ角ゴ Pro W3"/>
              </a:rPr>
              <a:t>Vorstellung der 				Lehrstühle</a:t>
            </a:r>
            <a:endParaRPr/>
          </a:p>
          <a:p>
            <a:pPr lvl="0">
              <a:spcAft>
                <a:spcPts val="600"/>
              </a:spcAft>
              <a:defRPr/>
            </a:pPr>
            <a:r>
              <a:rPr lang="de-DE" sz="1400">
                <a:solidFill>
                  <a:schemeClr val="bg1"/>
                </a:solidFill>
                <a:latin typeface="Arial"/>
                <a:ea typeface="ヒラギノ角ゴ Pro W3"/>
              </a:rPr>
              <a:t>10:00</a:t>
            </a:r>
            <a:r>
              <a:rPr lang="de-DE" sz="1400">
                <a:solidFill>
                  <a:srgbClr val="03BAEE"/>
                </a:solidFill>
                <a:latin typeface="Arial"/>
                <a:ea typeface="ヒラギノ角ゴ Pro W3"/>
              </a:rPr>
              <a:t>	Frühstückspause</a:t>
            </a:r>
            <a:endParaRPr/>
          </a:p>
          <a:p>
            <a:pPr>
              <a:spcAft>
                <a:spcPts val="600"/>
              </a:spcAft>
              <a:defRPr/>
            </a:pPr>
            <a:r>
              <a:rPr lang="de-DE" sz="1400">
                <a:solidFill>
                  <a:schemeClr val="bg1"/>
                </a:solidFill>
                <a:latin typeface="Arial"/>
                <a:ea typeface="ヒラギノ角ゴ Pro W3"/>
              </a:rPr>
              <a:t>10:45</a:t>
            </a:r>
            <a:r>
              <a:rPr lang="de-DE" sz="1400">
                <a:solidFill>
                  <a:srgbClr val="03BAEE"/>
                </a:solidFill>
                <a:latin typeface="Arial"/>
                <a:ea typeface="ヒラギノ角ゴ Pro W3"/>
              </a:rPr>
              <a:t>	ABZ</a:t>
            </a:r>
            <a:endParaRPr/>
          </a:p>
          <a:p>
            <a:pPr>
              <a:spcAft>
                <a:spcPts val="600"/>
              </a:spcAft>
              <a:defRPr/>
            </a:pPr>
            <a:r>
              <a:rPr lang="de-DE" sz="1400">
                <a:solidFill>
                  <a:schemeClr val="bg1"/>
                </a:solidFill>
                <a:latin typeface="Arial"/>
                <a:ea typeface="ヒラギノ角ゴ Pro W3"/>
              </a:rPr>
              <a:t>10:55</a:t>
            </a:r>
            <a:r>
              <a:rPr lang="de-DE" sz="1400">
                <a:solidFill>
                  <a:srgbClr val="03BAEE"/>
                </a:solidFill>
                <a:latin typeface="Arial"/>
                <a:ea typeface="ヒラギノ角ゴ Pro W3"/>
              </a:rPr>
              <a:t>	flexING	</a:t>
            </a:r>
            <a:endParaRPr/>
          </a:p>
          <a:p>
            <a:pPr>
              <a:spcAft>
                <a:spcPts val="600"/>
              </a:spcAft>
              <a:defRPr/>
            </a:pPr>
            <a:r>
              <a:rPr lang="de-DE" sz="1400">
                <a:solidFill>
                  <a:schemeClr val="bg1"/>
                </a:solidFill>
                <a:latin typeface="Arial"/>
                <a:ea typeface="ヒラギノ角ゴ Pro W3"/>
              </a:rPr>
              <a:t>11:05</a:t>
            </a:r>
            <a:r>
              <a:rPr lang="de-DE" sz="1400">
                <a:solidFill>
                  <a:srgbClr val="03BAEE"/>
                </a:solidFill>
                <a:latin typeface="Arial"/>
                <a:ea typeface="ヒラギノ角ゴ Pro W3"/>
              </a:rPr>
              <a:t>	DAAD/Scies</a:t>
            </a:r>
            <a:br>
              <a:rPr lang="de-DE" sz="1400">
                <a:solidFill>
                  <a:srgbClr val="03BAEE"/>
                </a:solidFill>
                <a:latin typeface="Arial"/>
                <a:ea typeface="ヒラギノ角ゴ Pro W3"/>
              </a:rPr>
            </a:br>
            <a:br>
              <a:rPr lang="de-DE" sz="1400">
                <a:solidFill>
                  <a:srgbClr val="03BAEE"/>
                </a:solidFill>
                <a:latin typeface="Arial"/>
                <a:ea typeface="ヒラギノ角ゴ Pro W3"/>
              </a:rPr>
            </a:br>
            <a:endParaRPr lang="de-DE" sz="1400">
              <a:solidFill>
                <a:srgbClr val="03BAEE"/>
              </a:solidFill>
              <a:latin typeface="Arial"/>
              <a:ea typeface="ヒラギノ角ゴ Pro W3"/>
            </a:endParaRPr>
          </a:p>
          <a:p>
            <a:pPr lvl="0">
              <a:spcAft>
                <a:spcPts val="600"/>
              </a:spcAft>
              <a:defRPr/>
            </a:pPr>
            <a:r>
              <a:rPr lang="de-DE" sz="1400">
                <a:solidFill>
                  <a:schemeClr val="bg1"/>
                </a:solidFill>
                <a:latin typeface="Arial"/>
                <a:ea typeface="ヒラギノ角ゴ Pro W3"/>
              </a:rPr>
              <a:t>14:00</a:t>
            </a:r>
            <a:r>
              <a:rPr lang="de-DE" sz="1400">
                <a:solidFill>
                  <a:srgbClr val="03BAEE"/>
                </a:solidFill>
                <a:latin typeface="Arial"/>
                <a:ea typeface="ヒラギノ角ゴ Pro W3"/>
              </a:rPr>
              <a:t>	Campustour</a:t>
            </a:r>
            <a:endParaRPr lang="de-DE" sz="1300">
              <a:solidFill>
                <a:srgbClr val="03BAEE"/>
              </a:solidFill>
              <a:latin typeface="Arial"/>
              <a:ea typeface="ヒラギノ角ゴ Pro W3"/>
            </a:endParaRPr>
          </a:p>
        </p:txBody>
      </p:sp>
      <p:sp>
        <p:nvSpPr>
          <p:cNvPr id="9" name="Rechteck 10"/>
          <p:cNvSpPr/>
          <p:nvPr/>
        </p:nvSpPr>
        <p:spPr bwMode="auto">
          <a:xfrm>
            <a:off x="196846" y="892811"/>
            <a:ext cx="2897188" cy="532131"/>
          </a:xfrm>
          <a:prstGeom prst="rect">
            <a:avLst/>
          </a:prstGeom>
          <a:solidFill>
            <a:srgbClr val="03BAEE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1200"/>
              </a:spcBef>
              <a:defRPr/>
            </a:pPr>
            <a:r>
              <a:rPr lang="de-DE" sz="1600" b="1" u="sng">
                <a:solidFill>
                  <a:schemeClr val="bg1"/>
                </a:solidFill>
                <a:latin typeface="Arial"/>
                <a:cs typeface="Arial"/>
              </a:rPr>
              <a:t>Dienstag 08.10.</a:t>
            </a:r>
            <a:endParaRPr/>
          </a:p>
        </p:txBody>
      </p:sp>
      <p:sp>
        <p:nvSpPr>
          <p:cNvPr id="10" name="Rechteck 13"/>
          <p:cNvSpPr/>
          <p:nvPr/>
        </p:nvSpPr>
        <p:spPr bwMode="auto">
          <a:xfrm>
            <a:off x="3094034" y="892811"/>
            <a:ext cx="2897188" cy="532131"/>
          </a:xfrm>
          <a:prstGeom prst="rect">
            <a:avLst/>
          </a:prstGeom>
          <a:solidFill>
            <a:srgbClr val="03BAEE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1200"/>
              </a:spcBef>
              <a:defRPr/>
            </a:pPr>
            <a:r>
              <a:rPr lang="de-DE" sz="1600" b="1" u="sng">
                <a:solidFill>
                  <a:schemeClr val="bg1"/>
                </a:solidFill>
                <a:latin typeface="Arial"/>
                <a:cs typeface="Arial"/>
              </a:rPr>
              <a:t>Mittwoch 09.10.</a:t>
            </a:r>
            <a:endParaRPr/>
          </a:p>
        </p:txBody>
      </p:sp>
      <p:sp>
        <p:nvSpPr>
          <p:cNvPr id="11" name="Rechteck 14"/>
          <p:cNvSpPr/>
          <p:nvPr/>
        </p:nvSpPr>
        <p:spPr bwMode="auto">
          <a:xfrm>
            <a:off x="5991222" y="892808"/>
            <a:ext cx="2963866" cy="532131"/>
          </a:xfrm>
          <a:prstGeom prst="rect">
            <a:avLst/>
          </a:prstGeom>
          <a:solidFill>
            <a:srgbClr val="03BAEE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1200"/>
              </a:spcBef>
              <a:defRPr/>
            </a:pPr>
            <a:r>
              <a:rPr lang="de-DE" sz="1600" b="1" u="sng">
                <a:solidFill>
                  <a:schemeClr val="bg1"/>
                </a:solidFill>
                <a:latin typeface="Arial"/>
                <a:cs typeface="Arial"/>
              </a:rPr>
              <a:t>Donnerstag 10.10.</a:t>
            </a:r>
            <a:endParaRPr/>
          </a:p>
        </p:txBody>
      </p:sp>
      <p:cxnSp>
        <p:nvCxnSpPr>
          <p:cNvPr id="12" name="Gerader Verbinder 15"/>
          <p:cNvCxnSpPr>
            <a:cxnSpLocks/>
          </p:cNvCxnSpPr>
          <p:nvPr/>
        </p:nvCxnSpPr>
        <p:spPr bwMode="auto">
          <a:xfrm>
            <a:off x="3094034" y="3781425"/>
            <a:ext cx="2880000" cy="0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>
            <a:spLocks noGrp="1"/>
          </p:cNvSpPr>
          <p:nvPr>
            <p:ph idx="1"/>
          </p:nvPr>
        </p:nvSpPr>
        <p:spPr bwMode="auto">
          <a:xfrm>
            <a:off x="180000" y="918000"/>
            <a:ext cx="8784000" cy="352595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e-DE" sz="1800"/>
              <a:t>Hochschulsport (www.uni-due.de/hochschulsport/sportangebote.php)</a:t>
            </a:r>
            <a:endParaRPr/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Symbol"/>
              <a:buChar char="-"/>
              <a:defRPr/>
            </a:pPr>
            <a:r>
              <a:rPr lang="de-DE" sz="1800" b="0"/>
              <a:t>Sportangebote 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5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Wichtige Links – Sonstiges</a:t>
            </a:r>
            <a:endParaRPr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Fachschaftsrat Wirtschaftsingenieurwesen   |   wiing-fachschaft.de   |   10.10.2019</a:t>
            </a:r>
            <a:endParaRPr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2505685" y="1639783"/>
            <a:ext cx="4132630" cy="2650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>
            <a:spLocks noGrp="1"/>
          </p:cNvSpPr>
          <p:nvPr>
            <p:ph idx="1"/>
          </p:nvPr>
        </p:nvSpPr>
        <p:spPr bwMode="auto">
          <a:xfrm>
            <a:off x="180000" y="918000"/>
            <a:ext cx="8784000" cy="3525958"/>
          </a:xfrm>
        </p:spPr>
        <p:txBody>
          <a:bodyPr/>
          <a:lstStyle/>
          <a:p>
            <a:pPr marL="0" indent="0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de-DE" sz="1800"/>
              <a:t>Fernzugriff auf Uni-Server </a:t>
            </a:r>
            <a:endParaRPr/>
          </a:p>
          <a:p>
            <a:pPr lvl="2" indent="-257175">
              <a:lnSpc>
                <a:spcPct val="150000"/>
              </a:lnSpc>
              <a:buFont typeface="Symbol"/>
              <a:buChar char="-"/>
              <a:defRPr/>
            </a:pPr>
            <a:r>
              <a:rPr lang="de-DE" sz="1800">
                <a:solidFill>
                  <a:srgbClr val="004C93"/>
                </a:solidFill>
              </a:rPr>
              <a:t>VPN: https://www.uni-due.de/zim/services/internetzugang/vpn.shtml</a:t>
            </a:r>
            <a:endParaRPr/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de-DE" sz="1800"/>
              <a:t>WLAN-Einstellungen</a:t>
            </a:r>
            <a:endParaRPr/>
          </a:p>
          <a:p>
            <a:pPr>
              <a:buFont typeface="Symbol"/>
              <a:buChar char="-"/>
              <a:defRPr/>
            </a:pPr>
            <a:r>
              <a:rPr lang="de-DE" sz="1800" b="0"/>
              <a:t>Konfigurationsanleitung: </a:t>
            </a:r>
            <a:endParaRPr/>
          </a:p>
          <a:p>
            <a:pPr marL="0" indent="0">
              <a:buNone/>
              <a:defRPr/>
            </a:pPr>
            <a:r>
              <a:rPr lang="de-DE" sz="1800" b="0"/>
              <a:t>	</a:t>
            </a:r>
            <a:r>
              <a:rPr lang="de-DE" sz="1800">
                <a:solidFill>
                  <a:schemeClr val="tx1"/>
                </a:solidFill>
              </a:rPr>
              <a:t>https://www.uni-due.de/zim/services/wlan/eduroam-konfiguration</a:t>
            </a:r>
            <a:endParaRPr/>
          </a:p>
          <a:p>
            <a:pPr>
              <a:buFont typeface="Symbol"/>
              <a:buChar char="-"/>
              <a:defRPr/>
            </a:pPr>
            <a:r>
              <a:rPr lang="de-DE" sz="1800" b="0"/>
              <a:t>WLAN-Name: eduroam</a:t>
            </a:r>
            <a:endParaRPr/>
          </a:p>
          <a:p>
            <a:pPr>
              <a:buFont typeface="Symbol"/>
              <a:buChar char="-"/>
              <a:defRPr/>
            </a:pPr>
            <a:r>
              <a:rPr lang="de-DE" sz="1800" b="0"/>
              <a:t>Benutzername: &lt;Uni-Kennung&gt;@uni-due.de</a:t>
            </a:r>
            <a:endParaRPr/>
          </a:p>
          <a:p>
            <a:pPr>
              <a:buFont typeface="Symbol"/>
              <a:buChar char="-"/>
              <a:defRPr/>
            </a:pPr>
            <a:r>
              <a:rPr lang="de-DE" sz="1800" b="0"/>
              <a:t>Passwort: Persönliches Passwort</a:t>
            </a:r>
            <a:endParaRPr/>
          </a:p>
          <a:p>
            <a:pPr lvl="1">
              <a:lnSpc>
                <a:spcPct val="150000"/>
              </a:lnSpc>
              <a:buFont typeface="Symbol"/>
              <a:buChar char="-"/>
              <a:defRPr/>
            </a:pPr>
            <a:endParaRPr lang="de-DE" sz="1800" b="1">
              <a:solidFill>
                <a:srgbClr val="004C93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lang="de-DE"/>
          </a:p>
        </p:txBody>
      </p:sp>
      <p:sp>
        <p:nvSpPr>
          <p:cNvPr id="5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Wichtige Links – Hochschulsport</a:t>
            </a:r>
            <a:endParaRPr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Fachschaftsrat Wirtschaftsingenieurwesen   |   wiing-fachschaft.de   |   10.10.2019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>
            <a:spLocks noGrp="1"/>
          </p:cNvSpPr>
          <p:nvPr>
            <p:ph idx="1"/>
          </p:nvPr>
        </p:nvSpPr>
        <p:spPr bwMode="auto">
          <a:xfrm>
            <a:off x="179388" y="917971"/>
            <a:ext cx="8783636" cy="3780234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marL="0" indent="0">
              <a:buNone/>
              <a:defRPr/>
            </a:pPr>
            <a:r>
              <a:rPr lang="de-DE" sz="2600" b="1" i="0" u="none" strike="noStrike" cap="none" spc="0">
                <a:solidFill>
                  <a:srgbClr val="004C93"/>
                </a:solidFill>
                <a:latin typeface="Times New Roman"/>
                <a:ea typeface="Times New Roman"/>
                <a:cs typeface="Times New Roman"/>
              </a:rPr>
              <a:t>Vielen Dank für Eure Aufmerksamkeit!</a:t>
            </a:r>
            <a:endParaRPr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 bwMode="auto">
          <a:xfrm>
            <a:off x="314300" y="93844"/>
            <a:ext cx="6840536" cy="647699"/>
          </a:xfrm>
        </p:spPr>
        <p:txBody>
          <a:bodyPr/>
          <a:lstStyle/>
          <a:p>
            <a:pPr>
              <a:defRPr/>
            </a:pPr>
            <a:r>
              <a:rPr lang="de-DE" sz="1800" b="1" i="0" u="none" strike="noStrike" cap="none" spc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Fragen</a:t>
            </a:r>
            <a:endParaRPr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3"/>
          </p:nvPr>
        </p:nvSpPr>
        <p:spPr bwMode="auto">
          <a:xfrm>
            <a:off x="815339" y="4778928"/>
            <a:ext cx="4861559" cy="273049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de-DE"/>
              <a:t>Fachschaftsrat Wirtschaftsingenieurwesen   |   wiing-fachschaft.de   |   10.10.2019</a:t>
            </a:r>
            <a:endParaRPr/>
          </a:p>
        </p:txBody>
      </p:sp>
      <p:pic>
        <p:nvPicPr>
          <p:cNvPr id="7" name="Picture 2" descr="http://einfachflatrate.de/wp-content/uploads/2012/05/fragen-kontakt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393280" y="1638300"/>
            <a:ext cx="2357437" cy="235624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9"/>
          <p:cNvSpPr/>
          <p:nvPr/>
        </p:nvSpPr>
        <p:spPr bwMode="auto">
          <a:xfrm>
            <a:off x="1277541" y="3980259"/>
            <a:ext cx="6588954" cy="64011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457200" indent="-457200">
              <a:spcBef>
                <a:spcPts val="0"/>
              </a:spcBef>
              <a:spcAft>
                <a:spcPts val="599"/>
              </a:spcAft>
              <a:buFont typeface="Arial"/>
              <a:buChar char="•"/>
              <a:defRPr sz="2800" b="1">
                <a:solidFill>
                  <a:srgbClr val="004C93"/>
                </a:solidFill>
                <a:latin typeface="Arial"/>
                <a:ea typeface="ヒラギノ角ゴ Pro W3"/>
                <a:cs typeface="Arial"/>
              </a:defRPr>
            </a:lvl1pPr>
            <a:lvl2pPr>
              <a:spcBef>
                <a:spcPts val="0"/>
              </a:spcBef>
              <a:buFont typeface="Arial"/>
              <a:buChar char="–"/>
              <a:defRPr sz="1600">
                <a:solidFill>
                  <a:srgbClr val="000000"/>
                </a:solidFill>
                <a:latin typeface="Arial"/>
                <a:ea typeface="ヒラギノ角ゴ Pro W3"/>
                <a:cs typeface="Arial"/>
              </a:defRPr>
            </a:lvl2pPr>
            <a:lvl3pPr marL="1143000" indent="-228600">
              <a:spcBef>
                <a:spcPts val="0"/>
              </a:spcBef>
              <a:spcAft>
                <a:spcPts val="599"/>
              </a:spcAft>
              <a:buClr>
                <a:schemeClr val="tx2"/>
              </a:buClr>
              <a:buFont typeface="Lucida Grande"/>
              <a:buChar char="▪"/>
              <a:defRPr sz="1600">
                <a:solidFill>
                  <a:schemeClr val="tx1"/>
                </a:solidFill>
                <a:latin typeface="Arial"/>
                <a:ea typeface="ヒラギノ角ゴ Pro W3"/>
                <a:cs typeface="Arial"/>
              </a:defRPr>
            </a:lvl3pPr>
            <a:lvl4pPr marL="1600200" indent="-2286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Calibri"/>
                <a:ea typeface="ヒラギノ角ゴ Pro W3"/>
              </a:defRPr>
            </a:lvl4pPr>
            <a:lvl5pPr marL="2057400" indent="-2286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  <a:ea typeface="ヒラギノ角ゴ Pro W3"/>
              </a:defRPr>
            </a:lvl5pPr>
            <a:lvl6pPr marL="2514599" indent="-228600" defTabSz="4572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  <a:ea typeface="ヒラギノ角ゴ Pro W3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  <a:ea typeface="ヒラギノ角ゴ Pro W3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  <a:ea typeface="ヒラギノ角ゴ Pro W3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  <a:ea typeface="ヒラギノ角ゴ Pro W3"/>
              </a:defRPr>
            </a:lvl9pPr>
          </a:lstStyle>
          <a:p>
            <a:pPr lvl="1" algn="ctr">
              <a:lnSpc>
                <a:spcPct val="150000"/>
              </a:lnSpc>
              <a:buNone/>
              <a:defRPr/>
            </a:pPr>
            <a:r>
              <a:rPr lang="de-DE" sz="2400" b="1" i="1">
                <a:solidFill>
                  <a:srgbClr val="004C93"/>
                </a:solidFill>
                <a:latin typeface="Times New Roman"/>
                <a:cs typeface="Times New Roman"/>
              </a:rPr>
              <a:t>fsr-wiing@uni-due.de</a:t>
            </a:r>
            <a:endParaRPr sz="12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platzhalter 1"/>
          <p:cNvSpPr>
            <a:spLocks noGrp="1"/>
          </p:cNvSpPr>
          <p:nvPr>
            <p:ph type="body" sz="quarter" idx="11"/>
          </p:nvPr>
        </p:nvSpPr>
        <p:spPr bwMode="auto">
          <a:xfrm>
            <a:off x="592913" y="1274841"/>
            <a:ext cx="6722287" cy="259381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e-DE" sz="3200"/>
              <a:t>Backup bei Fragen</a:t>
            </a:r>
            <a:br>
              <a:rPr lang="de-DE" sz="3200"/>
            </a:br>
            <a:r>
              <a:rPr lang="de-DE" sz="3200" b="0"/>
              <a:t>E-Mail, Sprechstunden, Soziale Medien </a:t>
            </a:r>
            <a:endParaRPr b="0"/>
          </a:p>
        </p:txBody>
      </p:sp>
      <p:pic>
        <p:nvPicPr>
          <p:cNvPr id="5" name="Grafik 2" descr="01 dr.-maddison-v2 Kopie.gif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00088" y="3067764"/>
            <a:ext cx="2552477" cy="160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7" descr="Ein Bild, das Zeichnung enthält.&#10;&#10;Automatisch generierte Beschreibung"/>
          <p:cNvPicPr>
            <a:picLocks noChangeAspect="1"/>
          </p:cNvPicPr>
          <p:nvPr/>
        </p:nvPicPr>
        <p:blipFill>
          <a:blip r:embed="rId4">
            <a:alphaModFix amt="50000"/>
          </a:blip>
          <a:stretch/>
        </p:blipFill>
        <p:spPr bwMode="auto">
          <a:xfrm>
            <a:off x="7153455" y="1104899"/>
            <a:ext cx="1542870" cy="146684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>
            <a:spLocks noGrp="1"/>
          </p:cNvSpPr>
          <p:nvPr>
            <p:ph type="title"/>
          </p:nvPr>
        </p:nvSpPr>
        <p:spPr bwMode="auto">
          <a:xfrm>
            <a:off x="314301" y="122420"/>
            <a:ext cx="6840537" cy="647700"/>
          </a:xfrm>
        </p:spPr>
        <p:txBody>
          <a:bodyPr/>
          <a:lstStyle/>
          <a:p>
            <a:pPr>
              <a:defRPr/>
            </a:pPr>
            <a:r>
              <a:rPr lang="de-DE"/>
              <a:t>Der Fachschaftsrat</a:t>
            </a:r>
            <a:endParaRPr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Fachschaftsrat Wirtschaftsingenieurwesen   |   wiing-fachschaft.de   |   08.10.2019</a:t>
            </a:r>
          </a:p>
        </p:txBody>
      </p:sp>
      <p:pic>
        <p:nvPicPr>
          <p:cNvPr id="6" name="Grafik 6" descr="Ein Bild, das draußen, Gras, Person, Spiel enthält.&#10;&#10;Automatisch generierte Beschreibung"/>
          <p:cNvPicPr>
            <a:picLocks noChangeAspect="1"/>
          </p:cNvPicPr>
          <p:nvPr/>
        </p:nvPicPr>
        <p:blipFill>
          <a:blip r:embed="rId2"/>
          <a:srcRect l="24861" t="8673" r="24305" b="10741"/>
          <a:stretch/>
        </p:blipFill>
        <p:spPr bwMode="auto">
          <a:xfrm>
            <a:off x="190500" y="917575"/>
            <a:ext cx="3190875" cy="3793887"/>
          </a:xfrm>
          <a:prstGeom prst="rect">
            <a:avLst/>
          </a:prstGeom>
        </p:spPr>
      </p:pic>
      <p:sp>
        <p:nvSpPr>
          <p:cNvPr id="7" name="Textfeld 9"/>
          <p:cNvSpPr>
            <a:spLocks/>
          </p:cNvSpPr>
          <p:nvPr/>
        </p:nvSpPr>
        <p:spPr bwMode="auto">
          <a:xfrm>
            <a:off x="3371850" y="917575"/>
            <a:ext cx="5591176" cy="3579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0000" tIns="180000" rIns="180000" bIns="180000" numCol="1" anchor="t" anchorCtr="0" compatLnSpc="1">
            <a:prstTxWarp prst="textNoShape">
              <a:avLst/>
            </a:prstTxWarp>
            <a:spAutoFit/>
          </a:bodyPr>
          <a:lstStyle>
            <a:lvl1pPr marL="457200" indent="-457200" algn="l" defTabSz="34290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800" b="1">
                <a:solidFill>
                  <a:srgbClr val="004C93"/>
                </a:solidFill>
                <a:latin typeface="Arial"/>
                <a:ea typeface="ヒラギノ角ゴ Pro W3"/>
                <a:cs typeface="Arial"/>
              </a:defRPr>
            </a:lvl1pPr>
            <a:lvl2pPr marL="914400" indent="-457200" algn="l" defTabSz="342900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>
                <a:solidFill>
                  <a:srgbClr val="000000"/>
                </a:solidFill>
                <a:latin typeface="Arial"/>
                <a:ea typeface="ヒラギノ角ゴ Pro W3"/>
                <a:cs typeface="Arial"/>
              </a:defRPr>
            </a:lvl2pPr>
            <a:lvl3pPr marL="1143000" indent="-228600" algn="l" defTabSz="3429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Lucida Grande"/>
              <a:buChar char="▪"/>
              <a:defRPr sz="1600">
                <a:solidFill>
                  <a:schemeClr val="tx1"/>
                </a:solidFill>
                <a:latin typeface="Arial"/>
                <a:ea typeface="ヒラギノ角ゴ Pro W3"/>
                <a:cs typeface="Arial"/>
              </a:defRPr>
            </a:lvl3pPr>
            <a:lvl4pPr marL="1600200" indent="-228600" algn="l" defTabSz="342900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000">
                <a:solidFill>
                  <a:schemeClr val="tx1"/>
                </a:solidFill>
                <a:latin typeface="Calibri"/>
                <a:ea typeface="ヒラギノ角ゴ Pro W3"/>
                <a:cs typeface="Arial"/>
              </a:defRPr>
            </a:lvl4pPr>
            <a:lvl5pPr marL="2057400" indent="-228600" algn="l" defTabSz="3429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  <a:ea typeface="ヒラギノ角ゴ Pro W3"/>
                <a:cs typeface="Arial"/>
              </a:defRPr>
            </a:lvl5pPr>
            <a:lvl6pPr marL="2514600" indent="-228600" algn="l" defTabSz="4572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  <a:ea typeface="ヒラギノ角ゴ Pro W3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  <a:ea typeface="ヒラギノ角ゴ Pro W3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  <a:ea typeface="ヒラギノ角ゴ Pro W3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  <a:ea typeface="ヒラギノ角ゴ Pro W3"/>
                <a:cs typeface="+mn-cs"/>
              </a:defRPr>
            </a:lvl9pPr>
          </a:lstStyle>
          <a:p>
            <a:pPr marL="361950" indent="-3619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/>
              <a:t>Jährlich bei Vollversammlung gewählt</a:t>
            </a:r>
            <a:endParaRPr/>
          </a:p>
          <a:p>
            <a:pPr marL="361950" indent="-361950">
              <a:lnSpc>
                <a:spcPct val="150000"/>
              </a:lnSpc>
              <a:spcBef>
                <a:spcPts val="0"/>
              </a:spcBef>
              <a:defRPr/>
            </a:pPr>
            <a:r>
              <a:rPr lang="de-DE" sz="1600"/>
              <a:t>15 Mitglieder (WiIng Studenten)</a:t>
            </a:r>
            <a:endParaRPr/>
          </a:p>
          <a:p>
            <a:pPr marL="361950" indent="-3619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u="sng"/>
              <a:t>Aufgaben:</a:t>
            </a:r>
            <a:endParaRPr/>
          </a:p>
          <a:p>
            <a:pPr marL="714375" lvl="1" indent="-352425">
              <a:spcBef>
                <a:spcPts val="0"/>
              </a:spcBef>
              <a:spcAft>
                <a:spcPts val="600"/>
              </a:spcAft>
              <a:buFont typeface="Symbol"/>
              <a:buChar char="-"/>
              <a:defRPr/>
            </a:pPr>
            <a:r>
              <a:rPr lang="de-DE" sz="1400" b="1" i="1">
                <a:solidFill>
                  <a:srgbClr val="004C93"/>
                </a:solidFill>
              </a:rPr>
              <a:t>Information &amp; Beratung </a:t>
            </a:r>
            <a:r>
              <a:rPr lang="de-DE" sz="1400" i="1">
                <a:solidFill>
                  <a:srgbClr val="004C93"/>
                </a:solidFill>
              </a:rPr>
              <a:t>zu fachspezifischen Themen</a:t>
            </a:r>
            <a:endParaRPr/>
          </a:p>
          <a:p>
            <a:pPr marL="714375" lvl="1" indent="-352425">
              <a:spcBef>
                <a:spcPts val="0"/>
              </a:spcBef>
              <a:spcAft>
                <a:spcPts val="600"/>
              </a:spcAft>
              <a:buFont typeface="Symbol"/>
              <a:buChar char="-"/>
              <a:defRPr/>
            </a:pPr>
            <a:r>
              <a:rPr lang="de-DE" sz="1400" b="1" i="1">
                <a:solidFill>
                  <a:srgbClr val="004C93"/>
                </a:solidFill>
              </a:rPr>
              <a:t>Repräsentation und Interessensvertretung </a:t>
            </a:r>
            <a:br>
              <a:rPr lang="de-DE" sz="1400" b="1" i="1">
                <a:solidFill>
                  <a:srgbClr val="004C93"/>
                </a:solidFill>
              </a:rPr>
            </a:br>
            <a:r>
              <a:rPr lang="de-DE" sz="1400" i="1">
                <a:solidFill>
                  <a:srgbClr val="004C93"/>
                </a:solidFill>
              </a:rPr>
              <a:t>der Studierenden</a:t>
            </a:r>
            <a:endParaRPr/>
          </a:p>
          <a:p>
            <a:pPr marL="1343025" lvl="2" indent="-352425">
              <a:spcBef>
                <a:spcPts val="0"/>
              </a:spcBef>
              <a:buFont typeface="Symbol"/>
              <a:buChar char="-"/>
              <a:defRPr/>
            </a:pPr>
            <a:r>
              <a:rPr lang="de-DE" sz="1400" i="1">
                <a:solidFill>
                  <a:srgbClr val="004C93"/>
                </a:solidFill>
              </a:rPr>
              <a:t>Studiengangsleitung</a:t>
            </a:r>
            <a:endParaRPr/>
          </a:p>
          <a:p>
            <a:pPr marL="1343025" lvl="2" indent="-352425">
              <a:spcBef>
                <a:spcPts val="0"/>
              </a:spcBef>
              <a:buFont typeface="Symbol"/>
              <a:buChar char="-"/>
              <a:defRPr/>
            </a:pPr>
            <a:r>
              <a:rPr lang="de-DE" sz="1400" i="1">
                <a:solidFill>
                  <a:srgbClr val="004C93"/>
                </a:solidFill>
              </a:rPr>
              <a:t>Gremien wie Fakultätsrat, Studienbeirat, Fachschaftenkonferenz, Prüfungsausschuss oder Qualitäts(verbesserungs)konferenzen</a:t>
            </a:r>
          </a:p>
          <a:p>
            <a:pPr marL="714375" lvl="2" indent="-352425">
              <a:spcBef>
                <a:spcPts val="0"/>
              </a:spcBef>
              <a:buFont typeface="Symbol"/>
              <a:buChar char="-"/>
              <a:defRPr/>
            </a:pPr>
            <a:r>
              <a:rPr lang="de-DE" sz="1400" b="1" i="1">
                <a:solidFill>
                  <a:srgbClr val="004C93"/>
                </a:solidFill>
              </a:rPr>
              <a:t>Unterhaltung / Veranstaltungen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>
            <a:spLocks noGrp="1"/>
          </p:cNvSpPr>
          <p:nvPr>
            <p:ph type="title"/>
          </p:nvPr>
        </p:nvSpPr>
        <p:spPr bwMode="auto">
          <a:xfrm>
            <a:off x="314301" y="122420"/>
            <a:ext cx="6840537" cy="647700"/>
          </a:xfrm>
        </p:spPr>
        <p:txBody>
          <a:bodyPr/>
          <a:lstStyle/>
          <a:p>
            <a:pPr>
              <a:defRPr/>
            </a:pPr>
            <a:r>
              <a:rPr lang="de-DE"/>
              <a:t>Der Fachschaftsrat</a:t>
            </a:r>
            <a:endParaRPr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Fachschaftsrat Wirtschaftsingenieurwesen   |   wiing-fachschaft.de   |   08.10.2019</a:t>
            </a:r>
          </a:p>
        </p:txBody>
      </p:sp>
      <p:sp>
        <p:nvSpPr>
          <p:cNvPr id="6" name="Textfeld 9"/>
          <p:cNvSpPr>
            <a:spLocks noGrp="1"/>
          </p:cNvSpPr>
          <p:nvPr>
            <p:ph idx="1"/>
          </p:nvPr>
        </p:nvSpPr>
        <p:spPr bwMode="auto">
          <a:xfrm>
            <a:off x="133350" y="1023988"/>
            <a:ext cx="3576317" cy="39337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457200" indent="-45720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800" b="1">
                <a:solidFill>
                  <a:srgbClr val="004C93"/>
                </a:solidFill>
                <a:latin typeface="Arial"/>
                <a:ea typeface="ヒラギノ角ゴ Pro W3"/>
                <a:cs typeface="Arial"/>
              </a:defRPr>
            </a:lvl1pPr>
            <a:lvl2pPr marL="914400" indent="-457200">
              <a:spcBef>
                <a:spcPts val="0"/>
              </a:spcBef>
              <a:buFont typeface="Arial"/>
              <a:buChar char="–"/>
              <a:defRPr sz="1600">
                <a:solidFill>
                  <a:srgbClr val="000000"/>
                </a:solidFill>
                <a:latin typeface="Arial"/>
                <a:ea typeface="ヒラギノ角ゴ Pro W3"/>
                <a:cs typeface="Arial"/>
              </a:defRPr>
            </a:lvl2pPr>
            <a:lvl3pPr marL="1143000" indent="-2286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Lucida Grande"/>
              <a:buChar char="▪"/>
              <a:defRPr sz="1600">
                <a:solidFill>
                  <a:schemeClr val="tx1"/>
                </a:solidFill>
                <a:latin typeface="Arial"/>
                <a:ea typeface="ヒラギノ角ゴ Pro W3"/>
                <a:cs typeface="Arial"/>
              </a:defRPr>
            </a:lvl3pPr>
            <a:lvl4pPr marL="1600200" indent="-2286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Calibri"/>
                <a:ea typeface="ヒラギノ角ゴ Pro W3"/>
              </a:defRPr>
            </a:lvl4pPr>
            <a:lvl5pPr marL="2057400" indent="-2286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  <a:ea typeface="ヒラギノ角ゴ Pro W3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  <a:ea typeface="ヒラギノ角ゴ Pro W3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  <a:ea typeface="ヒラギノ角ゴ Pro W3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  <a:ea typeface="ヒラギノ角ゴ Pro W3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  <a:ea typeface="ヒラギノ角ゴ Pro W3"/>
              </a:defRPr>
            </a:lvl9pPr>
          </a:lstStyle>
          <a:p>
            <a:pPr marL="180975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1600" u="sng">
                <a:solidFill>
                  <a:schemeClr val="tx2"/>
                </a:solidFill>
              </a:rPr>
              <a:t>Veranstaltungen</a:t>
            </a:r>
            <a:r>
              <a:rPr lang="de-DE" sz="1600" u="sng"/>
              <a:t>:</a:t>
            </a:r>
            <a:endParaRPr/>
          </a:p>
          <a:p>
            <a:pPr marL="714375" lvl="1" indent="-352425">
              <a:spcBef>
                <a:spcPts val="600"/>
              </a:spcBef>
              <a:spcAft>
                <a:spcPts val="600"/>
              </a:spcAft>
              <a:buFont typeface="Symbol"/>
              <a:buChar char="-"/>
              <a:defRPr/>
            </a:pPr>
            <a:r>
              <a:rPr lang="de-DE" sz="1400" b="1" i="1">
                <a:solidFill>
                  <a:srgbClr val="004C93"/>
                </a:solidFill>
              </a:rPr>
              <a:t>O-Woche</a:t>
            </a:r>
            <a:endParaRPr/>
          </a:p>
          <a:p>
            <a:pPr marL="714375" lvl="1" indent="-352425">
              <a:spcBef>
                <a:spcPts val="0"/>
              </a:spcBef>
              <a:spcAft>
                <a:spcPts val="600"/>
              </a:spcAft>
              <a:buFont typeface="Symbol"/>
              <a:buChar char="-"/>
              <a:defRPr/>
            </a:pPr>
            <a:r>
              <a:rPr lang="de-DE" sz="1400" b="1" i="1">
                <a:solidFill>
                  <a:srgbClr val="004C93"/>
                </a:solidFill>
              </a:rPr>
              <a:t>Grillen</a:t>
            </a:r>
            <a:endParaRPr/>
          </a:p>
          <a:p>
            <a:pPr marL="714375" lvl="1" indent="-352425">
              <a:spcBef>
                <a:spcPts val="0"/>
              </a:spcBef>
              <a:spcAft>
                <a:spcPts val="600"/>
              </a:spcAft>
              <a:buFont typeface="Symbol"/>
              <a:buChar char="-"/>
              <a:defRPr/>
            </a:pPr>
            <a:r>
              <a:rPr lang="de-DE" sz="1400" b="1" i="1">
                <a:solidFill>
                  <a:srgbClr val="004C93"/>
                </a:solidFill>
              </a:rPr>
              <a:t>Partys</a:t>
            </a:r>
            <a:endParaRPr/>
          </a:p>
          <a:p>
            <a:pPr marL="714375" lvl="1" indent="-352425">
              <a:spcBef>
                <a:spcPts val="0"/>
              </a:spcBef>
              <a:spcAft>
                <a:spcPts val="600"/>
              </a:spcAft>
              <a:buFont typeface="Symbol"/>
              <a:buChar char="-"/>
              <a:defRPr/>
            </a:pPr>
            <a:r>
              <a:rPr lang="de-DE" sz="1400" b="1" i="1">
                <a:solidFill>
                  <a:srgbClr val="004C93"/>
                </a:solidFill>
              </a:rPr>
              <a:t>Unifeste </a:t>
            </a:r>
            <a:br>
              <a:rPr lang="de-DE" sz="1400" b="1" i="1">
                <a:solidFill>
                  <a:srgbClr val="004C93"/>
                </a:solidFill>
              </a:rPr>
            </a:br>
            <a:r>
              <a:rPr lang="de-DE" sz="1400" i="1">
                <a:solidFill>
                  <a:srgbClr val="004C93"/>
                </a:solidFill>
              </a:rPr>
              <a:t>(Campusfest, Sommerfest, Alumnifeiern, …)</a:t>
            </a:r>
            <a:endParaRPr/>
          </a:p>
          <a:p>
            <a:pPr marL="714375" lvl="1" indent="-352425">
              <a:spcBef>
                <a:spcPts val="0"/>
              </a:spcBef>
              <a:spcAft>
                <a:spcPts val="600"/>
              </a:spcAft>
              <a:buFont typeface="Symbol"/>
              <a:buChar char="-"/>
              <a:defRPr/>
            </a:pPr>
            <a:r>
              <a:rPr lang="de-DE" sz="1400" b="1" i="1">
                <a:solidFill>
                  <a:srgbClr val="004C93"/>
                </a:solidFill>
              </a:rPr>
              <a:t>Sport </a:t>
            </a:r>
            <a:br>
              <a:rPr lang="de-DE" sz="1400" b="1" i="1">
                <a:solidFill>
                  <a:srgbClr val="004C93"/>
                </a:solidFill>
              </a:rPr>
            </a:br>
            <a:r>
              <a:rPr lang="de-DE" sz="1400" i="1">
                <a:solidFill>
                  <a:srgbClr val="004C93"/>
                </a:solidFill>
              </a:rPr>
              <a:t>(Fußball-, Hallenfußball-, oder Volleyballturnier)</a:t>
            </a:r>
            <a:endParaRPr/>
          </a:p>
          <a:p>
            <a:pPr marL="714375" lvl="1" indent="-352425">
              <a:spcBef>
                <a:spcPts val="0"/>
              </a:spcBef>
              <a:spcAft>
                <a:spcPts val="600"/>
              </a:spcAft>
              <a:buFont typeface="Symbol"/>
              <a:buChar char="-"/>
              <a:defRPr/>
            </a:pPr>
            <a:r>
              <a:rPr lang="de-DE" sz="1400" b="1" i="1">
                <a:solidFill>
                  <a:srgbClr val="004C93"/>
                </a:solidFill>
              </a:rPr>
              <a:t>Extra Tutorien und Kurse</a:t>
            </a:r>
            <a:endParaRPr/>
          </a:p>
          <a:p>
            <a:pPr marL="714375" lvl="1" indent="-352425">
              <a:spcBef>
                <a:spcPts val="0"/>
              </a:spcBef>
              <a:spcAft>
                <a:spcPts val="600"/>
              </a:spcAft>
              <a:buFont typeface="Symbol"/>
              <a:buChar char="-"/>
              <a:defRPr/>
            </a:pPr>
            <a:r>
              <a:rPr lang="de-DE" sz="1400" b="1" i="1">
                <a:solidFill>
                  <a:srgbClr val="004C93"/>
                </a:solidFill>
              </a:rPr>
              <a:t>Ideen?</a:t>
            </a:r>
            <a:endParaRPr/>
          </a:p>
          <a:p>
            <a:pPr marL="714375" lvl="1" indent="-352425">
              <a:spcBef>
                <a:spcPts val="0"/>
              </a:spcBef>
              <a:spcAft>
                <a:spcPts val="600"/>
              </a:spcAft>
              <a:buFont typeface="Symbol"/>
              <a:buChar char="-"/>
              <a:defRPr/>
            </a:pPr>
            <a:endParaRPr lang="de-DE" sz="1400" b="1" i="1">
              <a:solidFill>
                <a:srgbClr val="004C93"/>
              </a:solidFill>
            </a:endParaRPr>
          </a:p>
        </p:txBody>
      </p:sp>
      <p:pic>
        <p:nvPicPr>
          <p:cNvPr id="7" name="Grafik 7" descr="Ein Bild, das Gras, draußen, Gebäude, Gruppe enthält.&#10;&#10;Automatisch generierte Beschreibu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688120" y="2200156"/>
            <a:ext cx="1566995" cy="1877045"/>
          </a:xfrm>
          <a:prstGeom prst="rect">
            <a:avLst/>
          </a:prstGeom>
        </p:spPr>
      </p:pic>
      <p:pic>
        <p:nvPicPr>
          <p:cNvPr id="8" name="Grafik 9" descr="Ein Bild, das Person, draußen, Gebäude, Personen enthält.&#10;&#10;Automatisch generierte Beschreibung"/>
          <p:cNvPicPr>
            <a:picLocks noChangeAspect="1"/>
          </p:cNvPicPr>
          <p:nvPr/>
        </p:nvPicPr>
        <p:blipFill>
          <a:blip r:embed="rId3"/>
          <a:srcRect l="4485"/>
          <a:stretch/>
        </p:blipFill>
        <p:spPr bwMode="auto">
          <a:xfrm>
            <a:off x="5334000" y="2208676"/>
            <a:ext cx="2165360" cy="1629899"/>
          </a:xfrm>
          <a:prstGeom prst="rect">
            <a:avLst/>
          </a:prstGeom>
        </p:spPr>
      </p:pic>
      <p:pic>
        <p:nvPicPr>
          <p:cNvPr id="9" name="Grafik 1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576620" y="2200156"/>
            <a:ext cx="1263671" cy="1637961"/>
          </a:xfrm>
          <a:prstGeom prst="rect">
            <a:avLst/>
          </a:prstGeom>
        </p:spPr>
      </p:pic>
      <p:pic>
        <p:nvPicPr>
          <p:cNvPr id="10" name="Grafik 15" descr="Ein Bild, das Text, Schild, Straße enthält.&#10;&#10;Automatisch generierte Beschreibu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576621" y="910315"/>
            <a:ext cx="1263671" cy="1224680"/>
          </a:xfrm>
          <a:prstGeom prst="rect">
            <a:avLst/>
          </a:prstGeom>
        </p:spPr>
      </p:pic>
      <p:pic>
        <p:nvPicPr>
          <p:cNvPr id="11" name="Grafik 17" descr="Ein Bild, das Frau, Spieler, Schläger, haltend enthält.&#10;&#10;Automatisch generierte Beschreibung"/>
          <p:cNvPicPr>
            <a:picLocks noChangeAspect="1"/>
          </p:cNvPicPr>
          <p:nvPr/>
        </p:nvPicPr>
        <p:blipFill>
          <a:blip r:embed="rId6"/>
          <a:srcRect l="7047" r="8468"/>
          <a:stretch/>
        </p:blipFill>
        <p:spPr bwMode="auto">
          <a:xfrm>
            <a:off x="5334000" y="910315"/>
            <a:ext cx="2165359" cy="1224680"/>
          </a:xfrm>
          <a:prstGeom prst="rect">
            <a:avLst/>
          </a:prstGeom>
        </p:spPr>
      </p:pic>
      <p:pic>
        <p:nvPicPr>
          <p:cNvPr id="12" name="Grafik 20" descr="Ein Bild, das drinnen, Person, Stuhl, Fenster enthält.&#10;&#10;Automatisch generierte Beschreibun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3552825" y="910315"/>
            <a:ext cx="1702290" cy="1224680"/>
          </a:xfrm>
          <a:prstGeom prst="rect">
            <a:avLst/>
          </a:prstGeom>
        </p:spPr>
      </p:pic>
      <p:pic>
        <p:nvPicPr>
          <p:cNvPr id="13" name="Grafik 11" descr="Ein Bild, das Uhr enthält.&#10;&#10;Automatisch generierte Beschreibung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5334000" y="3912092"/>
            <a:ext cx="861723" cy="847787"/>
          </a:xfrm>
          <a:prstGeom prst="rect">
            <a:avLst/>
          </a:prstGeom>
        </p:spPr>
      </p:pic>
      <p:pic>
        <p:nvPicPr>
          <p:cNvPr id="14" name="Grafik 23" descr="Ein Bild, das Tier, Hund, heiß, Essen enthält.&#10;&#10;Automatisch generierte Beschreibung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7499357" y="3912093"/>
            <a:ext cx="1339283" cy="847787"/>
          </a:xfrm>
          <a:prstGeom prst="rect">
            <a:avLst/>
          </a:prstGeom>
        </p:spPr>
      </p:pic>
      <p:pic>
        <p:nvPicPr>
          <p:cNvPr id="15" name="Grafik 25" descr="Ein Bild, das Gras, draußen, Spiel, Personen enthält.&#10;&#10;Automatisch generierte Beschreibung"/>
          <p:cNvPicPr>
            <a:picLocks noChangeAspect="1"/>
          </p:cNvPicPr>
          <p:nvPr/>
        </p:nvPicPr>
        <p:blipFill>
          <a:blip r:embed="rId10"/>
          <a:srcRect l="12382" t="19909" r="11847" b="38904"/>
          <a:stretch/>
        </p:blipFill>
        <p:spPr bwMode="auto">
          <a:xfrm>
            <a:off x="6265083" y="3912092"/>
            <a:ext cx="1158135" cy="84778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>
            <a:spLocks noGrp="1"/>
          </p:cNvSpPr>
          <p:nvPr>
            <p:ph type="title"/>
          </p:nvPr>
        </p:nvSpPr>
        <p:spPr bwMode="auto">
          <a:xfrm>
            <a:off x="314301" y="122420"/>
            <a:ext cx="6840537" cy="647700"/>
          </a:xfrm>
        </p:spPr>
        <p:txBody>
          <a:bodyPr/>
          <a:lstStyle/>
          <a:p>
            <a:pPr>
              <a:defRPr/>
            </a:pPr>
            <a:r>
              <a:rPr lang="de-DE"/>
              <a:t>Der Fachschaftsrat</a:t>
            </a:r>
            <a:endParaRPr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Fachschaftsrat Wirtschaftsingenieurwesen   |   wiing-fachschaft.de   |   08.10.2019</a:t>
            </a:r>
          </a:p>
        </p:txBody>
      </p:sp>
      <p:sp>
        <p:nvSpPr>
          <p:cNvPr id="6" name="Textfeld 9"/>
          <p:cNvSpPr>
            <a:spLocks noGrp="1"/>
          </p:cNvSpPr>
          <p:nvPr>
            <p:ph idx="1"/>
          </p:nvPr>
        </p:nvSpPr>
        <p:spPr bwMode="auto">
          <a:xfrm>
            <a:off x="209550" y="927358"/>
            <a:ext cx="8743950" cy="36013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457200" indent="-45720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800" b="1">
                <a:solidFill>
                  <a:srgbClr val="004C93"/>
                </a:solidFill>
                <a:latin typeface="Arial"/>
                <a:ea typeface="ヒラギノ角ゴ Pro W3"/>
                <a:cs typeface="Arial"/>
              </a:defRPr>
            </a:lvl1pPr>
            <a:lvl2pPr marL="914400" indent="-457200">
              <a:spcBef>
                <a:spcPts val="0"/>
              </a:spcBef>
              <a:buFont typeface="Arial"/>
              <a:buChar char="–"/>
              <a:defRPr sz="1600">
                <a:solidFill>
                  <a:srgbClr val="000000"/>
                </a:solidFill>
                <a:latin typeface="Arial"/>
                <a:ea typeface="ヒラギノ角ゴ Pro W3"/>
                <a:cs typeface="Arial"/>
              </a:defRPr>
            </a:lvl2pPr>
            <a:lvl3pPr marL="1143000" indent="-2286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Lucida Grande"/>
              <a:buChar char="▪"/>
              <a:defRPr sz="1600">
                <a:solidFill>
                  <a:schemeClr val="tx1"/>
                </a:solidFill>
                <a:latin typeface="Arial"/>
                <a:ea typeface="ヒラギノ角ゴ Pro W3"/>
                <a:cs typeface="Arial"/>
              </a:defRPr>
            </a:lvl3pPr>
            <a:lvl4pPr marL="1600200" indent="-2286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Calibri"/>
                <a:ea typeface="ヒラギノ角ゴ Pro W3"/>
              </a:defRPr>
            </a:lvl4pPr>
            <a:lvl5pPr marL="2057400" indent="-2286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  <a:ea typeface="ヒラギノ角ゴ Pro W3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  <a:ea typeface="ヒラギノ角ゴ Pro W3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  <a:ea typeface="ヒラギノ角ゴ Pro W3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  <a:ea typeface="ヒラギノ角ゴ Pro W3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  <a:ea typeface="ヒラギノ角ゴ Pro W3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/>
              <a:t>Kontaktdaten:</a:t>
            </a:r>
            <a:endParaRPr dirty="0"/>
          </a:p>
          <a:p>
            <a:pPr lvl="1">
              <a:lnSpc>
                <a:spcPct val="150000"/>
              </a:lnSpc>
              <a:spcBef>
                <a:spcPts val="0"/>
              </a:spcBef>
              <a:defRPr/>
            </a:pPr>
            <a:r>
              <a:rPr lang="de-DE" sz="1400" b="1" dirty="0">
                <a:solidFill>
                  <a:srgbClr val="004C93"/>
                </a:solidFill>
              </a:rPr>
              <a:t>Raum MC 143</a:t>
            </a:r>
            <a:endParaRPr dirty="0"/>
          </a:p>
          <a:p>
            <a:pPr lvl="1">
              <a:lnSpc>
                <a:spcPct val="150000"/>
              </a:lnSpc>
              <a:spcBef>
                <a:spcPts val="0"/>
              </a:spcBef>
              <a:defRPr/>
            </a:pPr>
            <a:r>
              <a:rPr lang="de-DE" sz="1400" b="1" dirty="0">
                <a:solidFill>
                  <a:srgbClr val="004C93"/>
                </a:solidFill>
              </a:rPr>
              <a:t>E-Mail: </a:t>
            </a: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fsr-wiing</a:t>
            </a:r>
            <a:r>
              <a:rPr lang="de-DE" sz="1400" dirty="0">
                <a:solidFill>
                  <a:srgbClr val="595959"/>
                </a:solidFill>
              </a:rPr>
              <a:t>@uni-due.de</a:t>
            </a:r>
            <a:endParaRPr dirty="0"/>
          </a:p>
          <a:p>
            <a:pPr lvl="1">
              <a:lnSpc>
                <a:spcPct val="150000"/>
              </a:lnSpc>
              <a:spcBef>
                <a:spcPts val="0"/>
              </a:spcBef>
              <a:defRPr/>
            </a:pPr>
            <a:r>
              <a:rPr lang="de-DE" sz="1400" b="1" dirty="0">
                <a:solidFill>
                  <a:srgbClr val="004C93"/>
                </a:solidFill>
              </a:rPr>
              <a:t>Facebook: </a:t>
            </a: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Wirtschaftsingenieurwesen Universität Duisburg-Essen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	   @</a:t>
            </a:r>
            <a:r>
              <a:rPr lang="de-DE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Wiingsduisburg</a:t>
            </a:r>
            <a:endParaRPr lang="de-DE" sz="1400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defRPr/>
            </a:pPr>
            <a:r>
              <a:rPr lang="de-DE" sz="1400" b="1" dirty="0">
                <a:solidFill>
                  <a:srgbClr val="004C93"/>
                </a:solidFill>
              </a:rPr>
              <a:t>Offizielle Facebook-Gruppe:</a:t>
            </a:r>
            <a:r>
              <a:rPr lang="de-DE" sz="1400" dirty="0">
                <a:solidFill>
                  <a:srgbClr val="595959"/>
                </a:solidFill>
              </a:rPr>
              <a:t> </a:t>
            </a:r>
            <a:r>
              <a:rPr lang="de-DE" sz="1400" dirty="0" err="1">
                <a:solidFill>
                  <a:srgbClr val="595959"/>
                </a:solidFill>
              </a:rPr>
              <a:t>WiIng</a:t>
            </a:r>
            <a:r>
              <a:rPr lang="de-DE" sz="1400" dirty="0">
                <a:solidFill>
                  <a:srgbClr val="595959"/>
                </a:solidFill>
              </a:rPr>
              <a:t> UDE 19/20</a:t>
            </a:r>
            <a:endParaRPr dirty="0"/>
          </a:p>
          <a:p>
            <a:pPr lvl="1">
              <a:lnSpc>
                <a:spcPct val="150000"/>
              </a:lnSpc>
              <a:spcBef>
                <a:spcPts val="0"/>
              </a:spcBef>
              <a:defRPr/>
            </a:pPr>
            <a:r>
              <a:rPr lang="de-DE" sz="1400" b="1" dirty="0">
                <a:solidFill>
                  <a:srgbClr val="004C93"/>
                </a:solidFill>
              </a:rPr>
              <a:t>Instagram:</a:t>
            </a:r>
            <a:r>
              <a:rPr lang="de-DE" sz="1000" dirty="0"/>
              <a:t> </a:t>
            </a:r>
            <a:r>
              <a:rPr lang="de-DE" sz="1400" dirty="0" err="1">
                <a:solidFill>
                  <a:srgbClr val="595959"/>
                </a:solidFill>
              </a:rPr>
              <a:t>ude_wiing</a:t>
            </a:r>
            <a:endParaRPr lang="de-DE" sz="1400" dirty="0">
              <a:solidFill>
                <a:srgbClr val="595959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defRPr/>
            </a:pPr>
            <a:r>
              <a:rPr lang="de-DE" sz="1400" b="1" dirty="0">
                <a:solidFill>
                  <a:srgbClr val="004C93"/>
                </a:solidFill>
              </a:rPr>
              <a:t>Homepage: </a:t>
            </a:r>
            <a:r>
              <a:rPr lang="de-DE" sz="1400" dirty="0">
                <a:solidFill>
                  <a:srgbClr val="595959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www.wiing-fachschaft.de</a:t>
            </a:r>
            <a:endParaRPr lang="de-DE" sz="1400" dirty="0">
              <a:solidFill>
                <a:srgbClr val="595959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defRPr/>
            </a:pPr>
            <a:r>
              <a:rPr lang="de-DE" sz="1400" b="1" dirty="0" err="1">
                <a:solidFill>
                  <a:srgbClr val="004C93"/>
                </a:solidFill>
              </a:rPr>
              <a:t>Uniseite</a:t>
            </a:r>
            <a:r>
              <a:rPr lang="de-DE" sz="1400" b="1" dirty="0">
                <a:solidFill>
                  <a:srgbClr val="004C93"/>
                </a:solidFill>
              </a:rPr>
              <a:t>: </a:t>
            </a:r>
            <a:r>
              <a:rPr lang="de-DE" sz="1400" dirty="0">
                <a:solidFill>
                  <a:srgbClr val="59595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https://www.uni-due.de/wiing/</a:t>
            </a:r>
            <a:endParaRPr lang="de-DE" sz="1400" dirty="0">
              <a:solidFill>
                <a:srgbClr val="595959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defRPr/>
            </a:pPr>
            <a:r>
              <a:rPr lang="de-DE" sz="1400" b="1" dirty="0">
                <a:solidFill>
                  <a:srgbClr val="004C93"/>
                </a:solidFill>
              </a:rPr>
              <a:t>Newsletter: </a:t>
            </a: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https://www.uni-due.de/wiing/newsletter.php</a:t>
            </a:r>
            <a:endParaRPr dirty="0"/>
          </a:p>
        </p:txBody>
      </p:sp>
      <p:pic>
        <p:nvPicPr>
          <p:cNvPr id="7" name="Grafik 5" descr="Ein Bild, das Zeichnung enthält.&#10;&#10;Automatisch generierte Beschreibu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154838" y="1087136"/>
            <a:ext cx="1581057" cy="1503156"/>
          </a:xfrm>
          <a:prstGeom prst="rect">
            <a:avLst/>
          </a:prstGeom>
        </p:spPr>
      </p:pic>
      <p:sp>
        <p:nvSpPr>
          <p:cNvPr id="8" name="Rechteck 1"/>
          <p:cNvSpPr/>
          <p:nvPr/>
        </p:nvSpPr>
        <p:spPr bwMode="auto">
          <a:xfrm>
            <a:off x="5545112" y="3163520"/>
            <a:ext cx="2855937" cy="792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de-DE" sz="1400" b="1">
                <a:solidFill>
                  <a:schemeClr val="tx2"/>
                </a:solidFill>
              </a:rPr>
              <a:t>Zögert nicht, uns bei Fragen persönlich anzusprechen!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>
            <a:spLocks noGrp="1"/>
          </p:cNvSpPr>
          <p:nvPr>
            <p:ph type="title"/>
          </p:nvPr>
        </p:nvSpPr>
        <p:spPr bwMode="auto">
          <a:xfrm>
            <a:off x="314301" y="122420"/>
            <a:ext cx="6840537" cy="647700"/>
          </a:xfrm>
        </p:spPr>
        <p:txBody>
          <a:bodyPr/>
          <a:lstStyle/>
          <a:p>
            <a:pPr>
              <a:defRPr/>
            </a:pPr>
            <a:r>
              <a:rPr lang="de-DE"/>
              <a:t>Der Fachschaftsrat</a:t>
            </a:r>
            <a:endParaRPr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Fachschaftsrat Wirtschaftsingenieurwesen   |   wiing-fachschaft.de   |   08.10.2019</a:t>
            </a:r>
          </a:p>
        </p:txBody>
      </p:sp>
      <p:pic>
        <p:nvPicPr>
          <p:cNvPr id="6" name="Grafik 5" descr="Ein Bild, das Zeichnung enthält.&#10;&#10;Automatisch generierte Beschreibu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878738" y="967746"/>
            <a:ext cx="1001329" cy="951992"/>
          </a:xfrm>
          <a:prstGeom prst="rect">
            <a:avLst/>
          </a:prstGeom>
        </p:spPr>
      </p:pic>
      <p:pic>
        <p:nvPicPr>
          <p:cNvPr id="7" name="Grafik 8" descr="Ein Bild, das Screenshot, Zeichnung enthält.&#10;&#10;Automatisch generierte Beschreibu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189760" y="1158246"/>
            <a:ext cx="1903087" cy="3384957"/>
          </a:xfrm>
          <a:prstGeom prst="rect">
            <a:avLst/>
          </a:prstGeom>
        </p:spPr>
      </p:pic>
      <p:pic>
        <p:nvPicPr>
          <p:cNvPr id="8" name="Grafik 14" descr="Ein Bild, das schwarz, Zeichnung enthält.&#10;&#10;Automatisch generierte Beschreibu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48050" y="1852504"/>
            <a:ext cx="1905000" cy="1905000"/>
          </a:xfrm>
          <a:prstGeom prst="rect">
            <a:avLst/>
          </a:prstGeom>
        </p:spPr>
      </p:pic>
      <p:sp>
        <p:nvSpPr>
          <p:cNvPr id="9" name="Textfeld 16"/>
          <p:cNvSpPr>
            <a:spLocks/>
          </p:cNvSpPr>
          <p:nvPr/>
        </p:nvSpPr>
        <p:spPr bwMode="auto">
          <a:xfrm>
            <a:off x="893795" y="3701163"/>
            <a:ext cx="1413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b="1">
                <a:solidFill>
                  <a:schemeClr val="tx2"/>
                </a:solidFill>
              </a:rPr>
              <a:t>Facebook</a:t>
            </a:r>
            <a:endParaRPr/>
          </a:p>
        </p:txBody>
      </p:sp>
      <p:pic>
        <p:nvPicPr>
          <p:cNvPr id="10" name="Grafik 19" descr="Ein Bild, das Zeichnung enthält.&#10;&#10;Automatisch generierte Beschreibu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729556" y="1852504"/>
            <a:ext cx="1905000" cy="1905000"/>
          </a:xfrm>
          <a:prstGeom prst="rect">
            <a:avLst/>
          </a:prstGeom>
        </p:spPr>
      </p:pic>
      <p:sp>
        <p:nvSpPr>
          <p:cNvPr id="11" name="Textfeld 22"/>
          <p:cNvSpPr>
            <a:spLocks/>
          </p:cNvSpPr>
          <p:nvPr/>
        </p:nvSpPr>
        <p:spPr bwMode="auto">
          <a:xfrm>
            <a:off x="5975301" y="3757504"/>
            <a:ext cx="1413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b="1">
                <a:solidFill>
                  <a:schemeClr val="tx2"/>
                </a:solidFill>
              </a:rPr>
              <a:t>Newsletter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>
            <a:spLocks noGrp="1"/>
          </p:cNvSpPr>
          <p:nvPr>
            <p:ph type="title"/>
          </p:nvPr>
        </p:nvSpPr>
        <p:spPr bwMode="auto">
          <a:xfrm>
            <a:off x="314301" y="122420"/>
            <a:ext cx="6840537" cy="647700"/>
          </a:xfrm>
        </p:spPr>
        <p:txBody>
          <a:bodyPr/>
          <a:lstStyle/>
          <a:p>
            <a:pPr>
              <a:defRPr/>
            </a:pPr>
            <a:r>
              <a:rPr lang="de-DE"/>
              <a:t>Lageplan</a:t>
            </a:r>
            <a:endParaRPr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Fachschaftsrat Wirtschaftsingenieurwesen   |   wiing-fachschaft.de   |   08.10.2019</a:t>
            </a:r>
          </a:p>
        </p:txBody>
      </p:sp>
      <p:pic>
        <p:nvPicPr>
          <p:cNvPr id="6" name="Grafik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333875" y="1073005"/>
            <a:ext cx="4122723" cy="350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2"/>
          <p:cNvPicPr>
            <a:picLocks noChangeAspect="1"/>
          </p:cNvPicPr>
          <p:nvPr/>
        </p:nvPicPr>
        <p:blipFill>
          <a:blip r:embed="rId3"/>
          <a:srcRect l="35979" t="47466" r="14412" b="11295"/>
          <a:stretch/>
        </p:blipFill>
        <p:spPr bwMode="auto">
          <a:xfrm>
            <a:off x="1052918" y="2662758"/>
            <a:ext cx="2429597" cy="184877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16"/>
          <p:cNvSpPr>
            <a:spLocks/>
          </p:cNvSpPr>
          <p:nvPr/>
        </p:nvSpPr>
        <p:spPr bwMode="auto">
          <a:xfrm>
            <a:off x="476250" y="1049522"/>
            <a:ext cx="46996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de-DE" sz="1600" b="1">
                <a:solidFill>
                  <a:schemeClr val="tx2"/>
                </a:solidFill>
              </a:rPr>
              <a:t>Zu finden unter </a:t>
            </a:r>
            <a:endParaRPr/>
          </a:p>
          <a:p>
            <a:pPr marL="285750" indent="-285750">
              <a:spcAft>
                <a:spcPts val="600"/>
              </a:spcAft>
              <a:buFont typeface="Wingdings"/>
              <a:buChar char="§"/>
              <a:defRPr/>
            </a:pPr>
            <a:r>
              <a:rPr lang="de-DE" sz="1600" i="1" u="sng">
                <a:solidFill>
                  <a:schemeClr val="tx2"/>
                </a:solidFill>
                <a:hlinkClick r:id="rId4"/>
              </a:rPr>
              <a:t>https://www.uni-due.de/de/</a:t>
            </a:r>
            <a:br>
              <a:rPr lang="de-DE" sz="1600" i="1">
                <a:solidFill>
                  <a:schemeClr val="tx2"/>
                </a:solidFill>
                <a:hlinkClick r:id="rId4"/>
              </a:rPr>
            </a:br>
            <a:r>
              <a:rPr lang="de-DE" sz="1600" i="1" u="sng">
                <a:solidFill>
                  <a:schemeClr val="tx2"/>
                </a:solidFill>
                <a:hlinkClick r:id="rId4"/>
              </a:rPr>
              <a:t>universitaet/orientierung.php</a:t>
            </a:r>
            <a:endParaRPr lang="de-DE" sz="1600" i="1">
              <a:solidFill>
                <a:schemeClr val="tx2"/>
              </a:solidFill>
            </a:endParaRPr>
          </a:p>
          <a:p>
            <a:pPr marL="285750" indent="-285750">
              <a:buFont typeface="Wingdings"/>
              <a:buChar char="§"/>
              <a:defRPr/>
            </a:pPr>
            <a:r>
              <a:rPr lang="de-DE" sz="1600" i="1">
                <a:solidFill>
                  <a:schemeClr val="tx2"/>
                </a:solidFill>
              </a:rPr>
              <a:t>in der UDE-App unter </a:t>
            </a:r>
            <a:br>
              <a:rPr lang="de-DE" sz="1600" i="1">
                <a:solidFill>
                  <a:schemeClr val="tx2"/>
                </a:solidFill>
              </a:rPr>
            </a:br>
            <a:r>
              <a:rPr lang="de-DE" sz="1600" i="1">
                <a:solidFill>
                  <a:schemeClr val="tx2"/>
                </a:solidFill>
              </a:rPr>
              <a:t>„Meine Uni“  „Orientierung“</a:t>
            </a:r>
            <a:endParaRPr/>
          </a:p>
        </p:txBody>
      </p:sp>
      <p:cxnSp>
        <p:nvCxnSpPr>
          <p:cNvPr id="9" name="Gerader Verbinder 10"/>
          <p:cNvCxnSpPr>
            <a:cxnSpLocks/>
          </p:cNvCxnSpPr>
          <p:nvPr/>
        </p:nvCxnSpPr>
        <p:spPr bwMode="auto">
          <a:xfrm flipH="1">
            <a:off x="5368925" y="1399244"/>
            <a:ext cx="343694" cy="583254"/>
          </a:xfrm>
          <a:prstGeom prst="line">
            <a:avLst/>
          </a:prstGeom>
          <a:ln>
            <a:solidFill>
              <a:srgbClr val="294C9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Grafik 11" descr="Ein Bild, das Zeichnung enthält.&#10;&#10;Automatisch generierte Beschreibu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583780" y="1086835"/>
            <a:ext cx="377330" cy="358738"/>
          </a:xfrm>
          <a:prstGeom prst="rect">
            <a:avLst/>
          </a:prstGeom>
        </p:spPr>
      </p:pic>
      <p:sp>
        <p:nvSpPr>
          <p:cNvPr id="11" name="Ellipse 13"/>
          <p:cNvSpPr/>
          <p:nvPr/>
        </p:nvSpPr>
        <p:spPr bwMode="auto">
          <a:xfrm>
            <a:off x="5339252" y="1983121"/>
            <a:ext cx="45719" cy="45719"/>
          </a:xfrm>
          <a:prstGeom prst="ellipse">
            <a:avLst/>
          </a:prstGeom>
          <a:solidFill>
            <a:srgbClr val="294C9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UDE">
      <a:dk1>
        <a:sysClr val="windowText" lastClr="000000"/>
      </a:dk1>
      <a:lt1>
        <a:sysClr val="window" lastClr="FFFFFF"/>
      </a:lt1>
      <a:dk2>
        <a:srgbClr val="004C93"/>
      </a:dk2>
      <a:lt2>
        <a:srgbClr val="EFE4BF"/>
      </a:lt2>
      <a:accent1>
        <a:srgbClr val="DFE4F2"/>
      </a:accent1>
      <a:accent2>
        <a:srgbClr val="3B5988"/>
      </a:accent2>
      <a:accent3>
        <a:srgbClr val="4F75B1"/>
      </a:accent3>
      <a:accent4>
        <a:srgbClr val="758FC3"/>
      </a:accent4>
      <a:accent5>
        <a:srgbClr val="A1B0D2"/>
      </a:accent5>
      <a:accent6>
        <a:srgbClr val="C1CADF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1058</Words>
  <Application>Microsoft Office PowerPoint</Application>
  <DocSecurity>0</DocSecurity>
  <PresentationFormat>Bildschirmpräsentation (16:9)</PresentationFormat>
  <Paragraphs>283</Paragraphs>
  <Slides>43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43</vt:i4>
      </vt:variant>
    </vt:vector>
  </HeadingPairs>
  <TitlesOfParts>
    <vt:vector size="51" baseType="lpstr">
      <vt:lpstr>Arial</vt:lpstr>
      <vt:lpstr>Calibri</vt:lpstr>
      <vt:lpstr>Lucida Grande</vt:lpstr>
      <vt:lpstr>Officina Sans ITC TT Book</vt:lpstr>
      <vt:lpstr>Symbol</vt:lpstr>
      <vt:lpstr>Times New Roman</vt:lpstr>
      <vt:lpstr>Wingdings</vt:lpstr>
      <vt:lpstr>Office-Design</vt:lpstr>
      <vt:lpstr>PowerPoint-Präsentation</vt:lpstr>
      <vt:lpstr>PowerPoint-Präsentation</vt:lpstr>
      <vt:lpstr>Programm (fachschaftsintern + ZOW)</vt:lpstr>
      <vt:lpstr>Programm fachschafsintern</vt:lpstr>
      <vt:lpstr>Der Fachschaftsrat</vt:lpstr>
      <vt:lpstr>Der Fachschaftsrat</vt:lpstr>
      <vt:lpstr>Der Fachschaftsrat</vt:lpstr>
      <vt:lpstr>Der Fachschaftsrat</vt:lpstr>
      <vt:lpstr>Lageplan</vt:lpstr>
      <vt:lpstr>Der Studierendenausweis</vt:lpstr>
      <vt:lpstr>Die UDE-App</vt:lpstr>
      <vt:lpstr>Das Semesterticket</vt:lpstr>
      <vt:lpstr>Das Semesterticket</vt:lpstr>
      <vt:lpstr>Nextbike / Metropolrad Ruhr</vt:lpstr>
      <vt:lpstr>PowerPoint-Präsentation</vt:lpstr>
      <vt:lpstr>Vertiefungsrichtungen</vt:lpstr>
      <vt:lpstr>PowerPoint-Präsentation</vt:lpstr>
      <vt:lpstr>PowerPoint-Präsentation</vt:lpstr>
      <vt:lpstr>Agenda</vt:lpstr>
      <vt:lpstr>PowerPoint-Präsentation</vt:lpstr>
      <vt:lpstr>Prüfungsordnung und Stundenpläne</vt:lpstr>
      <vt:lpstr>PowerPoint-Präsentation</vt:lpstr>
      <vt:lpstr>Klausuren</vt:lpstr>
      <vt:lpstr>PowerPoint-Präsentation</vt:lpstr>
      <vt:lpstr>Portale - HISinOne</vt:lpstr>
      <vt:lpstr>Portale - HISinOne</vt:lpstr>
      <vt:lpstr>Portale - LSF</vt:lpstr>
      <vt:lpstr>Portale - Moodle</vt:lpstr>
      <vt:lpstr>PowerPoint-Präsentation</vt:lpstr>
      <vt:lpstr>Wichtige Links – Kontaktdaten </vt:lpstr>
      <vt:lpstr>Wichtige Links - Newsletter </vt:lpstr>
      <vt:lpstr>Wichtige Links – Download WiIng</vt:lpstr>
      <vt:lpstr>Wichtige Links - Prüfungsamt </vt:lpstr>
      <vt:lpstr>Wichtige Links - Praktikantenamt </vt:lpstr>
      <vt:lpstr>Wichtige Links - Universitätsbibliothek </vt:lpstr>
      <vt:lpstr>Wichtige Links – Selfcare</vt:lpstr>
      <vt:lpstr>Wichtige Links – E-Mail</vt:lpstr>
      <vt:lpstr>Wichtige Links – IOS</vt:lpstr>
      <vt:lpstr>Wichtige Links – ZIM</vt:lpstr>
      <vt:lpstr>Wichtige Links – Sonstiges</vt:lpstr>
      <vt:lpstr>Wichtige Links – Hochschulsport</vt:lpstr>
      <vt:lpstr>Fragen</vt:lpstr>
      <vt:lpstr>PowerPoint-Präsentation</vt:lpstr>
    </vt:vector>
  </TitlesOfParts>
  <Manager/>
  <Company>move:elevator GmbH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subject/>
  <dc:creator>Markus Lacum</dc:creator>
  <cp:keywords/>
  <dc:description/>
  <cp:lastModifiedBy>Tugba Nur Yildiz</cp:lastModifiedBy>
  <cp:revision>128</cp:revision>
  <dcterms:created xsi:type="dcterms:W3CDTF">2012-08-27T10:28:54Z</dcterms:created>
  <dcterms:modified xsi:type="dcterms:W3CDTF">2019-10-13T20:14:51Z</dcterms:modified>
  <cp:category/>
  <dc:identifier/>
  <cp:contentStatus/>
  <dc:language/>
  <cp:version/>
</cp:coreProperties>
</file>